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890" y="-27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Jus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ivel de texto 1…"/>
          <p:cNvSpPr txBox="1">
            <a:spLocks noGrp="1"/>
          </p:cNvSpPr>
          <p:nvPr>
            <p:ph type="body" idx="1"/>
          </p:nvPr>
        </p:nvSpPr>
        <p:spPr>
          <a:xfrm>
            <a:off x="2135063" y="1939106"/>
            <a:ext cx="9699874" cy="6916789"/>
          </a:xfrm>
          <a:prstGeom prst="rect">
            <a:avLst/>
          </a:prstGeom>
        </p:spPr>
        <p:txBody>
          <a:bodyPr lIns="40927" tIns="40927" rIns="40927" bIns="40927"/>
          <a:lstStyle>
            <a:lvl1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1pPr>
            <a:lvl2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118" name="Group 258" descr="Group 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38" y="1519748"/>
            <a:ext cx="1366402" cy="47824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259"/>
          <p:cNvSpPr txBox="1"/>
          <p:nvPr/>
        </p:nvSpPr>
        <p:spPr>
          <a:xfrm>
            <a:off x="10248986" y="8967042"/>
            <a:ext cx="2573686" cy="40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927" tIns="40927" rIns="40927" bIns="40927" anchor="ctr">
            <a:spAutoFit/>
          </a:bodyPr>
          <a:lstStyle>
            <a:lvl1pPr defTabSz="459787">
              <a:lnSpc>
                <a:spcPts val="2800"/>
              </a:lnSpc>
              <a:spcBef>
                <a:spcPts val="0"/>
              </a:spcBef>
              <a:defRPr sz="1100" b="0">
                <a:solidFill>
                  <a:srgbClr val="C0C0C0"/>
                </a:solidFill>
              </a:defRPr>
            </a:lvl1pPr>
          </a:lstStyle>
          <a:p>
            <a:r>
              <a:t>© 2015 RStudio, Inc. All rights reserved.</a:t>
            </a:r>
          </a:p>
        </p:txBody>
      </p:sp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818306" y="8927517"/>
            <a:ext cx="323156" cy="348555"/>
          </a:xfrm>
          <a:prstGeom prst="rect">
            <a:avLst/>
          </a:prstGeom>
        </p:spPr>
        <p:txBody>
          <a:bodyPr lIns="40927" tIns="40927" rIns="40927" bIns="40927"/>
          <a:lstStyle>
            <a:lvl1pPr defTabSz="459787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4.png"/><Relationship Id="rId39" Type="http://schemas.openxmlformats.org/officeDocument/2006/relationships/hyperlink" Target="https://pos.it/cheatsheets" TargetMode="External"/><Relationship Id="rId21" Type="http://schemas.openxmlformats.org/officeDocument/2006/relationships/image" Target="../media/image22.png"/><Relationship Id="rId34" Type="http://schemas.openxmlformats.org/officeDocument/2006/relationships/image" Target="../media/image32.tif"/><Relationship Id="rId42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27.tif"/><Relationship Id="rId41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hyperlink" Target="http://shiny.posit.co/py/docs/deploy.html" TargetMode="External"/><Relationship Id="rId32" Type="http://schemas.openxmlformats.org/officeDocument/2006/relationships/image" Target="../media/image30.png"/><Relationship Id="rId37" Type="http://schemas.openxmlformats.org/officeDocument/2006/relationships/hyperlink" Target="http://posit.co" TargetMode="External"/><Relationship Id="rId40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hyperlink" Target="https://posit.co/products/enterprise/connect/" TargetMode="External"/><Relationship Id="rId28" Type="http://schemas.openxmlformats.org/officeDocument/2006/relationships/image" Target="../media/image26.png"/><Relationship Id="rId36" Type="http://schemas.openxmlformats.org/officeDocument/2006/relationships/hyperlink" Target="mailto:info@posit.co" TargetMode="External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hyperlink" Target="http://shinyapps.io" TargetMode="External"/><Relationship Id="rId27" Type="http://schemas.openxmlformats.org/officeDocument/2006/relationships/image" Target="../media/image25.tif"/><Relationship Id="rId30" Type="http://schemas.openxmlformats.org/officeDocument/2006/relationships/image" Target="../media/image28.png"/><Relationship Id="rId35" Type="http://schemas.openxmlformats.org/officeDocument/2006/relationships/hyperlink" Target="http://shinylive.io" TargetMode="External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33" Type="http://schemas.openxmlformats.org/officeDocument/2006/relationships/image" Target="../media/image31.tif"/><Relationship Id="rId38" Type="http://schemas.openxmlformats.org/officeDocument/2006/relationships/hyperlink" Target="http://shiny.posit.co/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pos.it/cheatsheets" TargetMode="External"/><Relationship Id="rId3" Type="http://schemas.openxmlformats.org/officeDocument/2006/relationships/image" Target="../media/image25.tif"/><Relationship Id="rId7" Type="http://schemas.openxmlformats.org/officeDocument/2006/relationships/image" Target="../media/image24.png"/><Relationship Id="rId12" Type="http://schemas.openxmlformats.org/officeDocument/2006/relationships/hyperlink" Target="http://shiny.posit.co/py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hyperlink" Target="http://posit.co" TargetMode="External"/><Relationship Id="rId5" Type="http://schemas.openxmlformats.org/officeDocument/2006/relationships/image" Target="../media/image38.png"/><Relationship Id="rId15" Type="http://schemas.openxmlformats.org/officeDocument/2006/relationships/image" Target="../media/image42.png"/><Relationship Id="rId10" Type="http://schemas.openxmlformats.org/officeDocument/2006/relationships/hyperlink" Target="mailto:info@posit.co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153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38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007BC2"/>
              </a:solidFill>
              <a:ln w="3175" cap="flat">
                <a:solidFill>
                  <a:srgbClr val="007BC2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62AED9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2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54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8" name="Agrupar"/>
          <p:cNvGrpSpPr/>
          <p:nvPr/>
        </p:nvGrpSpPr>
        <p:grpSpPr>
          <a:xfrm>
            <a:off x="3278600" y="8705052"/>
            <a:ext cx="1890317" cy="1649042"/>
            <a:chOff x="0" y="0"/>
            <a:chExt cx="1890315" cy="1649041"/>
          </a:xfrm>
        </p:grpSpPr>
        <p:sp>
          <p:nvSpPr>
            <p:cNvPr id="156" name="---…"/>
            <p:cNvSpPr/>
            <p:nvPr/>
          </p:nvSpPr>
          <p:spPr>
            <a:xfrm>
              <a:off x="0" y="0"/>
              <a:ext cx="1890316" cy="164904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---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filters: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-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shinylive</a:t>
              </a: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---</a:t>
              </a:r>
            </a:p>
            <a:p>
              <a:pPr>
                <a:lnSpc>
                  <a:spcPct val="90000"/>
                </a:lnSpc>
                <a:spcBef>
                  <a:spcPts val="50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An embedded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Shinylive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app: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00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```{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shinylive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-python}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#| standalone: true</a:t>
              </a:r>
            </a:p>
            <a:p>
              <a:pPr>
                <a:lnSpc>
                  <a:spcPct val="90000"/>
                </a:lnSpc>
                <a:spcBef>
                  <a:spcPts val="50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# [App.py code here…]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```</a:t>
              </a:r>
            </a:p>
          </p:txBody>
        </p:sp>
        <p:sp>
          <p:nvSpPr>
            <p:cNvPr id="157" name="Rectángulo"/>
            <p:cNvSpPr/>
            <p:nvPr/>
          </p:nvSpPr>
          <p:spPr>
            <a:xfrm>
              <a:off x="0" y="38100"/>
              <a:ext cx="1890316" cy="147124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defRPr sz="1000" b="0">
                  <a:solidFill>
                    <a:srgbClr val="797979"/>
                  </a:solidFill>
                </a:defRPr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59" name="Rectángulo"/>
          <p:cNvSpPr/>
          <p:nvPr/>
        </p:nvSpPr>
        <p:spPr>
          <a:xfrm>
            <a:off x="182770" y="1275414"/>
            <a:ext cx="10120775" cy="4127120"/>
          </a:xfrm>
          <a:prstGeom prst="rect">
            <a:avLst/>
          </a:prstGeom>
          <a:solidFill>
            <a:srgbClr val="007BC2">
              <a:alpha val="10000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" name="Shiny for Python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Shiny for Python: : </a:t>
            </a:r>
            <a:r>
              <a:rPr sz="3300" b="1"/>
              <a:t>CHEAT SHEET</a:t>
            </a:r>
            <a:r>
              <a:t> </a:t>
            </a:r>
          </a:p>
        </p:txBody>
      </p:sp>
      <p:sp>
        <p:nvSpPr>
          <p:cNvPr id="161" name="Build an App"/>
          <p:cNvSpPr txBox="1"/>
          <p:nvPr/>
        </p:nvSpPr>
        <p:spPr>
          <a:xfrm>
            <a:off x="306210" y="1338167"/>
            <a:ext cx="1747273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Build an App</a:t>
            </a:r>
          </a:p>
        </p:txBody>
      </p:sp>
      <p:sp>
        <p:nvSpPr>
          <p:cNvPr id="162" name="Outputs"/>
          <p:cNvSpPr txBox="1"/>
          <p:nvPr/>
        </p:nvSpPr>
        <p:spPr>
          <a:xfrm>
            <a:off x="6798557" y="5535019"/>
            <a:ext cx="3241900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ct val="90000"/>
              </a:lnSpc>
              <a:spcBef>
                <a:spcPts val="50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Outputs</a:t>
            </a:r>
          </a:p>
        </p:txBody>
      </p:sp>
      <p:sp>
        <p:nvSpPr>
          <p:cNvPr id="163" name="Línea"/>
          <p:cNvSpPr/>
          <p:nvPr/>
        </p:nvSpPr>
        <p:spPr>
          <a:xfrm>
            <a:off x="3275923" y="5505189"/>
            <a:ext cx="326531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Inputs"/>
          <p:cNvSpPr txBox="1"/>
          <p:nvPr/>
        </p:nvSpPr>
        <p:spPr>
          <a:xfrm>
            <a:off x="10521908" y="1338361"/>
            <a:ext cx="8736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600"/>
              </a:spcBef>
              <a:defRPr sz="2500" b="0">
                <a:solidFill>
                  <a:srgbClr val="007BC2"/>
                </a:solidFill>
              </a:defRPr>
            </a:pPr>
            <a:r>
              <a:rPr dirty="0"/>
              <a:t>Inputs</a:t>
            </a:r>
          </a:p>
        </p:txBody>
      </p:sp>
      <p:sp>
        <p:nvSpPr>
          <p:cNvPr id="165" name="Línea"/>
          <p:cNvSpPr/>
          <p:nvPr/>
        </p:nvSpPr>
        <p:spPr>
          <a:xfrm>
            <a:off x="10521908" y="1280708"/>
            <a:ext cx="103952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A Shiny app is an interactive web page (ui) powered by a live Python session run by a server (or by a browser with Shinylive)."/>
          <p:cNvSpPr txBox="1"/>
          <p:nvPr/>
        </p:nvSpPr>
        <p:spPr>
          <a:xfrm>
            <a:off x="306746" y="1627916"/>
            <a:ext cx="3087959" cy="56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sz="1100" dirty="0"/>
              <a:t>A </a:t>
            </a:r>
            <a:r>
              <a:rPr sz="1100" b="1" dirty="0"/>
              <a:t>Shiny</a:t>
            </a:r>
            <a:r>
              <a:rPr sz="1100" dirty="0"/>
              <a:t> app is an interactive web page (</a:t>
            </a:r>
            <a:r>
              <a:rPr sz="1100" b="1" dirty="0" err="1"/>
              <a:t>ui</a:t>
            </a:r>
            <a:r>
              <a:rPr sz="1100" dirty="0"/>
              <a:t>) powered by a live Python session run by a </a:t>
            </a:r>
            <a:r>
              <a:rPr sz="1100" b="1" dirty="0"/>
              <a:t>server </a:t>
            </a:r>
            <a:r>
              <a:rPr sz="1100" dirty="0"/>
              <a:t>(or by a browser with </a:t>
            </a:r>
            <a:r>
              <a:rPr sz="1100" dirty="0" err="1"/>
              <a:t>Shinylive</a:t>
            </a:r>
            <a:r>
              <a:rPr sz="1100" dirty="0"/>
              <a:t>). </a:t>
            </a:r>
          </a:p>
        </p:txBody>
      </p:sp>
      <p:sp>
        <p:nvSpPr>
          <p:cNvPr id="167" name="Users can manipulate the UI, which will cause the server to update the UI’s displays (by running Python code)."/>
          <p:cNvSpPr txBox="1"/>
          <p:nvPr/>
        </p:nvSpPr>
        <p:spPr>
          <a:xfrm>
            <a:off x="306746" y="3055347"/>
            <a:ext cx="3087959" cy="56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sz="1100" dirty="0"/>
              <a:t>Users can manipulate the UI, which will cause the server to update the UI’s displays (by running Python code).</a:t>
            </a:r>
          </a:p>
        </p:txBody>
      </p:sp>
      <p:sp>
        <p:nvSpPr>
          <p:cNvPr id="168" name="ui.output_data_frame(id)…"/>
          <p:cNvSpPr txBox="1"/>
          <p:nvPr/>
        </p:nvSpPr>
        <p:spPr>
          <a:xfrm>
            <a:off x="7709110" y="5963404"/>
            <a:ext cx="2424686" cy="440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pPr marL="114300" indent="-114300"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ui.output_data_frame</a:t>
            </a:r>
            <a:r>
              <a:rPr sz="1100" b="1" dirty="0"/>
              <a:t>(</a:t>
            </a:r>
            <a:r>
              <a:rPr sz="900" dirty="0"/>
              <a:t>id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@render.data_frame</a:t>
            </a:r>
          </a:p>
          <a:p>
            <a:pPr marL="114300" indent="-114300"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ui.output_image</a:t>
            </a:r>
            <a:r>
              <a:rPr sz="1100" b="1" dirty="0"/>
              <a:t>(</a:t>
            </a:r>
            <a:r>
              <a:rPr sz="900" dirty="0"/>
              <a:t>id,</a:t>
            </a:r>
            <a:r>
              <a:rPr sz="900" dirty="0">
                <a:solidFill>
                  <a:srgbClr val="53585F"/>
                </a:solidFill>
              </a:rPr>
              <a:t> width, height, click, </a:t>
            </a:r>
            <a:r>
              <a:rPr sz="900" dirty="0" err="1">
                <a:solidFill>
                  <a:srgbClr val="53585F"/>
                </a:solidFill>
              </a:rPr>
              <a:t>dblclick</a:t>
            </a:r>
            <a:r>
              <a:rPr sz="900" dirty="0">
                <a:solidFill>
                  <a:srgbClr val="53585F"/>
                </a:solidFill>
              </a:rPr>
              <a:t>, hover, brush, inline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@render.image</a:t>
            </a:r>
          </a:p>
          <a:p>
            <a:pPr marL="114300" indent="-114300"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ui.output_plot</a:t>
            </a:r>
            <a:r>
              <a:rPr sz="1100" b="1" dirty="0"/>
              <a:t>(</a:t>
            </a:r>
            <a:r>
              <a:rPr sz="900" dirty="0"/>
              <a:t>id, </a:t>
            </a:r>
            <a:r>
              <a:rPr sz="900" dirty="0">
                <a:solidFill>
                  <a:srgbClr val="53585F"/>
                </a:solidFill>
              </a:rPr>
              <a:t>width, height, click, </a:t>
            </a:r>
            <a:r>
              <a:rPr sz="900" dirty="0" err="1">
                <a:solidFill>
                  <a:srgbClr val="53585F"/>
                </a:solidFill>
              </a:rPr>
              <a:t>dblclick</a:t>
            </a:r>
            <a:r>
              <a:rPr sz="900" dirty="0">
                <a:solidFill>
                  <a:srgbClr val="53585F"/>
                </a:solidFill>
              </a:rPr>
              <a:t>, hover, brush, inline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@render.plot</a:t>
            </a:r>
          </a:p>
          <a:p>
            <a:pPr marL="114300" indent="-114300"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ui.output_table</a:t>
            </a:r>
            <a:r>
              <a:rPr sz="1100" b="1" dirty="0"/>
              <a:t>(</a:t>
            </a:r>
            <a:r>
              <a:rPr sz="900" dirty="0"/>
              <a:t>id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dirty="0"/>
              <a:t>@</a:t>
            </a:r>
            <a:r>
              <a:rPr sz="1100" b="1" dirty="0"/>
              <a:t>render.table</a:t>
            </a:r>
          </a:p>
          <a:p>
            <a:pPr marL="114300" indent="-114300"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ui.output_text_verbatim</a:t>
            </a:r>
            <a:r>
              <a:rPr sz="1100" b="1" dirty="0"/>
              <a:t>(</a:t>
            </a:r>
            <a:r>
              <a:rPr sz="900" dirty="0"/>
              <a:t>id, …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ui.output_text</a:t>
            </a:r>
            <a:r>
              <a:rPr sz="1100" b="1" dirty="0"/>
              <a:t>(</a:t>
            </a:r>
            <a:r>
              <a:rPr sz="900" dirty="0"/>
              <a:t>id,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container, inline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dirty="0"/>
              <a:t>@</a:t>
            </a:r>
            <a:r>
              <a:rPr sz="1100" b="1" dirty="0"/>
              <a:t>render.text</a:t>
            </a:r>
            <a:endParaRPr sz="1100" dirty="0">
              <a:solidFill>
                <a:srgbClr val="A6AAA9"/>
              </a:solidFill>
            </a:endParaRPr>
          </a:p>
          <a:p>
            <a:pPr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ui.output_ui</a:t>
            </a:r>
            <a:r>
              <a:rPr sz="1100" b="1" dirty="0"/>
              <a:t>(</a:t>
            </a:r>
            <a:r>
              <a:rPr sz="1100" dirty="0"/>
              <a:t>id,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inline, container, …</a:t>
            </a:r>
            <a:r>
              <a:rPr sz="1100" b="1" dirty="0"/>
              <a:t>)</a:t>
            </a:r>
            <a:br>
              <a:rPr sz="1100" dirty="0"/>
            </a:br>
            <a:r>
              <a:rPr sz="1100" b="1" dirty="0" err="1"/>
              <a:t>ui.output_html</a:t>
            </a:r>
            <a:r>
              <a:rPr sz="1100" b="1" dirty="0"/>
              <a:t>(</a:t>
            </a:r>
            <a:r>
              <a:rPr sz="1100" dirty="0"/>
              <a:t>id,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inline, container, …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dirty="0"/>
              <a:t>@</a:t>
            </a:r>
            <a:r>
              <a:rPr sz="1100" b="1" dirty="0"/>
              <a:t>render.ui</a:t>
            </a:r>
          </a:p>
          <a:p>
            <a:pPr marL="114300" indent="-114300"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ui.download_button</a:t>
            </a:r>
            <a:r>
              <a:rPr sz="1100" b="1" dirty="0"/>
              <a:t>(</a:t>
            </a:r>
            <a:r>
              <a:rPr sz="900" dirty="0"/>
              <a:t>id, </a:t>
            </a:r>
            <a:r>
              <a:rPr sz="900" dirty="0">
                <a:solidFill>
                  <a:srgbClr val="53585F"/>
                </a:solidFill>
              </a:rPr>
              <a:t>label, icon, …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@session.download</a:t>
            </a:r>
          </a:p>
        </p:txBody>
      </p:sp>
      <p:sp>
        <p:nvSpPr>
          <p:cNvPr id="169" name="ui.input_action_button(id, label, icon, width, …)…"/>
          <p:cNvSpPr txBox="1"/>
          <p:nvPr/>
        </p:nvSpPr>
        <p:spPr>
          <a:xfrm>
            <a:off x="11327263" y="2404818"/>
            <a:ext cx="2348589" cy="815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ui.input_action_button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icon, width, …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ui.input_action_link</a:t>
            </a:r>
            <a:r>
              <a:rPr sz="1100" b="1" dirty="0"/>
              <a:t>(</a:t>
            </a:r>
            <a:r>
              <a:rPr sz="1050" dirty="0"/>
              <a:t>id, label, </a:t>
            </a:r>
            <a:r>
              <a:rPr sz="1050" dirty="0">
                <a:solidFill>
                  <a:srgbClr val="53585F"/>
                </a:solidFill>
              </a:rPr>
              <a:t>icon, …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ui.input_checkbox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value,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ui.input_checkbox_group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choices, selected, inline,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ui.input_date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value, min, max, format, </a:t>
            </a:r>
            <a:r>
              <a:rPr sz="900" dirty="0" err="1">
                <a:solidFill>
                  <a:srgbClr val="53585F"/>
                </a:solidFill>
              </a:rPr>
              <a:t>startview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weekstart</a:t>
            </a:r>
            <a:r>
              <a:rPr sz="900" dirty="0">
                <a:solidFill>
                  <a:srgbClr val="53585F"/>
                </a:solidFill>
              </a:rPr>
              <a:t>, language, width, </a:t>
            </a:r>
            <a:r>
              <a:rPr sz="900" dirty="0" err="1">
                <a:solidFill>
                  <a:srgbClr val="53585F"/>
                </a:solidFill>
              </a:rPr>
              <a:t>autoclose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datesdisabled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daysofweekdisabled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ui.input_date_range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start, end, min, max, format, </a:t>
            </a:r>
            <a:r>
              <a:rPr sz="900" dirty="0" err="1">
                <a:solidFill>
                  <a:srgbClr val="53585F"/>
                </a:solidFill>
              </a:rPr>
              <a:t>startview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weekstart</a:t>
            </a:r>
            <a:r>
              <a:rPr sz="900" dirty="0">
                <a:solidFill>
                  <a:srgbClr val="53585F"/>
                </a:solidFill>
              </a:rPr>
              <a:t>, language, separator, width, </a:t>
            </a:r>
            <a:r>
              <a:rPr sz="900" dirty="0" err="1">
                <a:solidFill>
                  <a:srgbClr val="53585F"/>
                </a:solidFill>
              </a:rPr>
              <a:t>autoclose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30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ui.input_file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900" dirty="0">
                <a:solidFill>
                  <a:srgbClr val="53585F"/>
                </a:solidFill>
              </a:rPr>
              <a:t> multiple, accept, width, </a:t>
            </a:r>
            <a:r>
              <a:rPr sz="900" dirty="0" err="1">
                <a:solidFill>
                  <a:srgbClr val="53585F"/>
                </a:solidFill>
              </a:rPr>
              <a:t>buttonLabel</a:t>
            </a:r>
            <a:r>
              <a:rPr sz="900" dirty="0">
                <a:solidFill>
                  <a:srgbClr val="53585F"/>
                </a:solidFill>
              </a:rPr>
              <a:t>, placeholder, capture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ui.input_numeric</a:t>
            </a:r>
            <a:r>
              <a:rPr sz="1100" b="1" dirty="0"/>
              <a:t>(</a:t>
            </a:r>
            <a:r>
              <a:rPr sz="1100" dirty="0"/>
              <a:t>id, label, value, </a:t>
            </a:r>
            <a:r>
              <a:rPr sz="900" dirty="0">
                <a:solidFill>
                  <a:srgbClr val="53585F"/>
                </a:solidFill>
              </a:rPr>
              <a:t>min, max, step,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ui.input_password</a:t>
            </a:r>
            <a:r>
              <a:rPr sz="1100" b="1" dirty="0"/>
              <a:t>(</a:t>
            </a:r>
            <a:r>
              <a:rPr sz="1100" dirty="0"/>
              <a:t>id, label, </a:t>
            </a:r>
            <a:r>
              <a:rPr sz="900" dirty="0">
                <a:solidFill>
                  <a:srgbClr val="53585F"/>
                </a:solidFill>
              </a:rPr>
              <a:t>value, width, placeholder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ui.input_radio_buttons</a:t>
            </a:r>
            <a:r>
              <a:rPr sz="1100" b="1" dirty="0"/>
              <a:t>(</a:t>
            </a:r>
            <a:r>
              <a:rPr sz="1100" dirty="0"/>
              <a:t>id, label, choices, </a:t>
            </a:r>
            <a:r>
              <a:rPr sz="900" dirty="0">
                <a:solidFill>
                  <a:srgbClr val="53585F"/>
                </a:solidFill>
              </a:rPr>
              <a:t>selected, inline,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30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ui.input_select</a:t>
            </a:r>
            <a:r>
              <a:rPr sz="1100" b="1" dirty="0"/>
              <a:t>(</a:t>
            </a:r>
            <a:r>
              <a:rPr sz="1100" dirty="0"/>
              <a:t>id, label, choices, </a:t>
            </a:r>
            <a:r>
              <a:rPr sz="900" dirty="0">
                <a:solidFill>
                  <a:srgbClr val="53585F"/>
                </a:solidFill>
              </a:rPr>
              <a:t>selected, multiple, </a:t>
            </a:r>
            <a:r>
              <a:rPr sz="900" dirty="0" err="1">
                <a:solidFill>
                  <a:srgbClr val="53585F"/>
                </a:solidFill>
              </a:rPr>
              <a:t>selectize</a:t>
            </a:r>
            <a:r>
              <a:rPr sz="900" dirty="0">
                <a:solidFill>
                  <a:srgbClr val="53585F"/>
                </a:solidFill>
              </a:rPr>
              <a:t>, width, size</a:t>
            </a:r>
            <a:r>
              <a:rPr sz="1100" b="1" dirty="0"/>
              <a:t>)</a:t>
            </a:r>
            <a:r>
              <a:rPr sz="1100" dirty="0"/>
              <a:t> Also </a:t>
            </a:r>
            <a:r>
              <a:rPr sz="1100" b="1" dirty="0" err="1"/>
              <a:t>ui.input_selectize</a:t>
            </a:r>
            <a:r>
              <a:rPr sz="1100" b="1" dirty="0"/>
              <a:t>()</a:t>
            </a:r>
            <a:endParaRPr sz="1100" dirty="0">
              <a:solidFill>
                <a:schemeClr val="accent1">
                  <a:satOff val="22051"/>
                  <a:lumOff val="15940"/>
                </a:schemeClr>
              </a:solidFill>
            </a:endParaRPr>
          </a:p>
          <a:p>
            <a:pPr marL="114300" indent="-114300">
              <a:lnSpc>
                <a:spcPct val="80000"/>
              </a:lnSpc>
              <a:spcBef>
                <a:spcPts val="20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ui.input_slider</a:t>
            </a:r>
            <a:r>
              <a:rPr sz="1100" b="1" dirty="0"/>
              <a:t>(</a:t>
            </a:r>
            <a:r>
              <a:rPr sz="1100" dirty="0"/>
              <a:t>id, label, min, max, value, </a:t>
            </a:r>
            <a:r>
              <a:rPr sz="900" dirty="0">
                <a:solidFill>
                  <a:srgbClr val="53585F"/>
                </a:solidFill>
              </a:rPr>
              <a:t>step, ticks, animate, width, </a:t>
            </a:r>
            <a:r>
              <a:rPr sz="900" dirty="0" err="1">
                <a:solidFill>
                  <a:srgbClr val="53585F"/>
                </a:solidFill>
              </a:rPr>
              <a:t>sep</a:t>
            </a:r>
            <a:r>
              <a:rPr sz="900" dirty="0">
                <a:solidFill>
                  <a:srgbClr val="53585F"/>
                </a:solidFill>
              </a:rPr>
              <a:t>, pre, post, </a:t>
            </a:r>
            <a:r>
              <a:rPr sz="900" dirty="0" err="1">
                <a:solidFill>
                  <a:srgbClr val="53585F"/>
                </a:solidFill>
              </a:rPr>
              <a:t>timeFormat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timezone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dragRange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ui.input_switch</a:t>
            </a:r>
            <a:r>
              <a:rPr sz="1100" b="1" dirty="0"/>
              <a:t>(</a:t>
            </a:r>
            <a:r>
              <a:rPr sz="1100" dirty="0"/>
              <a:t>id, label, value, </a:t>
            </a:r>
            <a:r>
              <a:rPr sz="900" dirty="0">
                <a:solidFill>
                  <a:srgbClr val="53585F"/>
                </a:solidFill>
              </a:rPr>
              <a:t>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ui.input_text</a:t>
            </a:r>
            <a:r>
              <a:rPr sz="1100" b="1" dirty="0"/>
              <a:t>(</a:t>
            </a:r>
            <a:r>
              <a:rPr sz="1100" dirty="0"/>
              <a:t>id, label, </a:t>
            </a:r>
            <a:r>
              <a:rPr sz="900" dirty="0">
                <a:solidFill>
                  <a:srgbClr val="53585F"/>
                </a:solidFill>
              </a:rPr>
              <a:t>value, width, placeholder, autocomplete, spellcheck</a:t>
            </a:r>
            <a:r>
              <a:rPr sz="1100" b="1" dirty="0"/>
              <a:t>)</a:t>
            </a:r>
            <a:r>
              <a:rPr sz="1100" dirty="0"/>
              <a:t> Also </a:t>
            </a:r>
            <a:r>
              <a:rPr sz="1100" b="1" dirty="0" err="1"/>
              <a:t>ui.input_text_area</a:t>
            </a:r>
            <a:r>
              <a:rPr sz="1100" b="1" dirty="0"/>
              <a:t>()</a:t>
            </a:r>
          </a:p>
        </p:txBody>
      </p:sp>
      <p:sp>
        <p:nvSpPr>
          <p:cNvPr id="170" name="Use a ui. function to make an…"/>
          <p:cNvSpPr txBox="1"/>
          <p:nvPr/>
        </p:nvSpPr>
        <p:spPr>
          <a:xfrm>
            <a:off x="10521908" y="1689894"/>
            <a:ext cx="3228743" cy="48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424242"/>
                </a:solidFill>
              </a:defRPr>
            </a:pPr>
            <a:r>
              <a:rPr sz="1100" dirty="0"/>
              <a:t>Use a </a:t>
            </a:r>
            <a:r>
              <a:rPr sz="1100" dirty="0" err="1"/>
              <a:t>ui</a:t>
            </a:r>
            <a:r>
              <a:rPr sz="1100" dirty="0"/>
              <a:t>. function to make an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424242"/>
                </a:solidFill>
              </a:defRPr>
            </a:pPr>
            <a:r>
              <a:rPr sz="1100" dirty="0"/>
              <a:t>input widget that saves a value as </a:t>
            </a:r>
            <a:r>
              <a:rPr sz="1100" b="1" dirty="0"/>
              <a:t>&lt;id&gt;</a:t>
            </a:r>
            <a:r>
              <a:rPr sz="1100" dirty="0"/>
              <a:t>. Input values are </a:t>
            </a:r>
            <a:r>
              <a:rPr sz="1100" i="1" dirty="0"/>
              <a:t>reactive</a:t>
            </a:r>
            <a:r>
              <a:rPr sz="1100" b="1" dirty="0"/>
              <a:t> </a:t>
            </a:r>
            <a:r>
              <a:rPr sz="1100" dirty="0"/>
              <a:t>and need to be called as </a:t>
            </a:r>
            <a:r>
              <a:rPr sz="1100" b="1" dirty="0"/>
              <a:t>&lt;id&gt;()</a:t>
            </a:r>
            <a:r>
              <a:rPr sz="1100" dirty="0"/>
              <a:t>.</a:t>
            </a:r>
          </a:p>
        </p:txBody>
      </p:sp>
      <p:sp>
        <p:nvSpPr>
          <p:cNvPr id="171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72" name="Screen Shot 2015-06-08 at 7.34.57 PM.png" descr="Screen Shot 2015-06-08 at 7.34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750" y="5989424"/>
            <a:ext cx="793521" cy="412328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73" name="Screen Shot 2015-06-08 at 7.30.35 PM.png" descr="Screen Shot 2015-06-08 at 7.30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10" y="7214202"/>
            <a:ext cx="574834" cy="42604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74" name="Screen Shot 2015-06-08 at 7.31.04 PM.png" descr="Screen Shot 2015-06-08 at 7.31.0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558" y="8491052"/>
            <a:ext cx="759536" cy="180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15-06-02 at 3.22.54 PM.png" descr="Screen Shot 2015-06-02 at 3.22.54 PM.png"/>
          <p:cNvPicPr>
            <a:picLocks noChangeAspect="1"/>
          </p:cNvPicPr>
          <p:nvPr/>
        </p:nvPicPr>
        <p:blipFill>
          <a:blip r:embed="rId5"/>
          <a:srcRect l="11544" t="9515" r="11544" b="62886"/>
          <a:stretch>
            <a:fillRect/>
          </a:stretch>
        </p:blipFill>
        <p:spPr>
          <a:xfrm>
            <a:off x="6807502" y="9189771"/>
            <a:ext cx="762001" cy="37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5-06-08 at 7.35.38 PM.png" descr="Screen Shot 2015-06-08 at 7.35.38 PM.png"/>
          <p:cNvPicPr>
            <a:picLocks noChangeAspect="1"/>
          </p:cNvPicPr>
          <p:nvPr/>
        </p:nvPicPr>
        <p:blipFill>
          <a:blip r:embed="rId6"/>
          <a:srcRect b="36091"/>
          <a:stretch>
            <a:fillRect/>
          </a:stretch>
        </p:blipFill>
        <p:spPr>
          <a:xfrm>
            <a:off x="6815418" y="7905592"/>
            <a:ext cx="759924" cy="35676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77" name="Screen Shot 2015-06-08 at 6.15.38 PM.png" descr="Screen Shot 2015-06-08 at 6.15.38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4385" y="2418717"/>
            <a:ext cx="540386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 Shot 2015-06-08 at 6.15.50 PM.png" descr="Screen Shot 2015-06-08 at 6.15.50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1711" y="2873257"/>
            <a:ext cx="380333" cy="18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15-06-08 at 6.37.47 PM.png" descr="Screen Shot 2015-06-08 at 6.37.47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3652" y="3757488"/>
            <a:ext cx="635001" cy="521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15-06-08 at 6.38.04 PM.png" descr="Screen Shot 2015-06-08 at 6.38.04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7017" y="6321488"/>
            <a:ext cx="762001" cy="28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15-06-08 at 6.38.19 PM.png" descr="Screen Shot 2015-06-08 at 6.38.19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7017" y="5851602"/>
            <a:ext cx="762001" cy="20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15-06-08 at 6.38.31 PM.png" descr="Screen Shot 2015-06-08 at 6.38.31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4861" y="6825179"/>
            <a:ext cx="762001" cy="263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 Shot 2015-06-08 at 6.38.39 PM.png" descr="Screen Shot 2015-06-08 at 6.38.39 P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5661" y="7179545"/>
            <a:ext cx="635001" cy="515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5-06-08 at 6.47.00 PM.png" descr="Screen Shot 2015-06-08 at 6.47.00 P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24861" y="9664125"/>
            <a:ext cx="762001" cy="26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 Shot 2015-06-08 at 6.49.56 PM.png" descr="Screen Shot 2015-06-08 at 6.49.56 PM.png"/>
          <p:cNvPicPr>
            <a:picLocks noChangeAspect="1"/>
          </p:cNvPicPr>
          <p:nvPr/>
        </p:nvPicPr>
        <p:blipFill>
          <a:blip r:embed="rId15"/>
          <a:srcRect t="12405"/>
          <a:stretch>
            <a:fillRect/>
          </a:stretch>
        </p:blipFill>
        <p:spPr>
          <a:xfrm>
            <a:off x="10393111" y="7735259"/>
            <a:ext cx="825501" cy="82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 Shot 2015-06-08 at 6.52.55 PM.png" descr="Screen Shot 2015-06-08 at 6.52.55 P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41752" y="4287384"/>
            <a:ext cx="558801" cy="79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5-06-08 at 6.53.35 PM.png" descr="Screen Shot 2015-06-08 at 6.53.35 PM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51861" y="5081405"/>
            <a:ext cx="563983" cy="74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5-06-08 at 6.16.03 PM.png" descr="Screen Shot 2015-06-08 at 6.16.03 P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902" y="3408734"/>
            <a:ext cx="635001" cy="14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18-07-29 at 10.42.23 AM.png" descr="Screen Shot 2018-07-29 at 10.42.23 A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2737" y="8489260"/>
            <a:ext cx="718282" cy="269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18-07-29 at 10.42.10 AM.png" descr="Screen Shot 2018-07-29 at 10.42.10 A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42737" y="8747994"/>
            <a:ext cx="700849" cy="273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 Shot 2015-06-08 at 7.31.32 PM.png" descr="Screen Shot 2015-06-08 at 7.31.32 PM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11758" y="8654379"/>
            <a:ext cx="367337" cy="2488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Host it on shinyapps.io, a cloud based…"/>
          <p:cNvSpPr txBox="1"/>
          <p:nvPr/>
        </p:nvSpPr>
        <p:spPr>
          <a:xfrm>
            <a:off x="311398" y="6101850"/>
            <a:ext cx="2814587" cy="2695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sz="1100" b="1" dirty="0">
                <a:solidFill>
                  <a:srgbClr val="007BC2"/>
                </a:solidFill>
              </a:rPr>
              <a:t>Host it on </a:t>
            </a:r>
            <a:r>
              <a:rPr sz="1100" b="1" u="sng" dirty="0">
                <a:solidFill>
                  <a:srgbClr val="007BC2"/>
                </a:solidFill>
                <a:hlinkClick r:id="rId22"/>
              </a:rPr>
              <a:t>shinyapps.io</a:t>
            </a:r>
            <a:r>
              <a:rPr sz="1050" dirty="0"/>
              <a:t>, a cloud based service from Posit. To deploy Shiny apps:</a:t>
            </a:r>
            <a:endParaRPr lang="en-US" sz="1050" dirty="0"/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endParaRPr sz="1050" b="1" dirty="0"/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Create a free or professional</a:t>
            </a:r>
            <a:r>
              <a:rPr lang="en-US" sz="1050" dirty="0"/>
              <a:t> </a:t>
            </a:r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account at </a:t>
            </a:r>
            <a:r>
              <a:rPr sz="1050" b="1" u="sng" dirty="0">
                <a:hlinkClick r:id="rId22"/>
              </a:rPr>
              <a:t>shinyapps.io</a:t>
            </a:r>
          </a:p>
          <a:p>
            <a:pPr lvl="2"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Use the reconnect-python package</a:t>
            </a:r>
            <a:endParaRPr lang="en-US" sz="1050" dirty="0"/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to publish with </a:t>
            </a:r>
            <a:r>
              <a:rPr sz="1050" b="1" dirty="0" err="1"/>
              <a:t>rsconnect</a:t>
            </a:r>
            <a:r>
              <a:rPr sz="1050" b="1" dirty="0"/>
              <a:t> deploy</a:t>
            </a:r>
            <a:endParaRPr lang="en-US" sz="1050" b="1" dirty="0"/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b="1" dirty="0"/>
              <a:t>shiny </a:t>
            </a:r>
            <a:r>
              <a:rPr sz="900" b="1" dirty="0"/>
              <a:t>&lt;path to directory&gt;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rPr sz="1100" b="1" dirty="0">
                <a:solidFill>
                  <a:srgbClr val="007BC2"/>
                </a:solidFill>
              </a:rPr>
              <a:t>Purchase Posit Connect</a:t>
            </a:r>
            <a:r>
              <a:rPr sz="1050" dirty="0"/>
              <a:t>, a publishing platform for R and Python.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rPr sz="1050" u="sng" dirty="0">
                <a:hlinkClick r:id="rId23"/>
              </a:rPr>
              <a:t>posit.co/connect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3"/>
              <a:defRPr b="0">
                <a:solidFill>
                  <a:srgbClr val="007BC2"/>
                </a:solidFill>
              </a:defRPr>
            </a:pPr>
            <a:r>
              <a:rPr sz="1100" b="1" dirty="0"/>
              <a:t>Use open source deployment options</a:t>
            </a:r>
            <a:endParaRPr sz="1050" dirty="0"/>
          </a:p>
          <a:p>
            <a:pPr lvl="1">
              <a:spcBef>
                <a:spcPts val="0"/>
              </a:spcBef>
              <a:buClr>
                <a:srgbClr val="000000"/>
              </a:buClr>
              <a:defRPr sz="1100">
                <a:solidFill>
                  <a:srgbClr val="000000"/>
                </a:solidFill>
              </a:defRPr>
            </a:pPr>
            <a:r>
              <a:rPr sz="1050" u="sng" dirty="0">
                <a:hlinkClick r:id="rId24"/>
              </a:rPr>
              <a:t>shiny.posit.co/</a:t>
            </a:r>
            <a:r>
              <a:rPr sz="1050" u="sng" dirty="0" err="1">
                <a:hlinkClick r:id="rId24"/>
              </a:rPr>
              <a:t>py</a:t>
            </a:r>
            <a:r>
              <a:rPr sz="1050" u="sng" dirty="0">
                <a:hlinkClick r:id="rId24"/>
              </a:rPr>
              <a:t>/docs/deploy.html</a:t>
            </a:r>
          </a:p>
        </p:txBody>
      </p:sp>
      <p:sp>
        <p:nvSpPr>
          <p:cNvPr id="193" name="Share your app in three ways:"/>
          <p:cNvSpPr txBox="1"/>
          <p:nvPr/>
        </p:nvSpPr>
        <p:spPr>
          <a:xfrm>
            <a:off x="306210" y="5878017"/>
            <a:ext cx="285053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1" indent="0">
              <a:defRPr b="0"/>
            </a:pPr>
            <a:r>
              <a:rPr dirty="0"/>
              <a:t>Share your app in three </a:t>
            </a:r>
            <a:r>
              <a:rPr dirty="0">
                <a:solidFill>
                  <a:srgbClr val="424242"/>
                </a:solidFill>
              </a:rPr>
              <a:t>ways</a:t>
            </a:r>
            <a:r>
              <a:rPr dirty="0"/>
              <a:t>:</a:t>
            </a:r>
          </a:p>
        </p:txBody>
      </p:sp>
      <p:pic>
        <p:nvPicPr>
          <p:cNvPr id="194" name="Publish-Icon.png" descr="Publish-Icon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922" y="6727783"/>
            <a:ext cx="220737" cy="16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ublish-Icon.png" descr="Publish-Icon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922" y="7257699"/>
            <a:ext cx="220737" cy="16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ave your app as app.py in a directory with the files it uses."/>
          <p:cNvSpPr txBox="1"/>
          <p:nvPr/>
        </p:nvSpPr>
        <p:spPr>
          <a:xfrm>
            <a:off x="306746" y="3787178"/>
            <a:ext cx="2168526" cy="46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sz="1100" dirty="0"/>
              <a:t>Save your app as </a:t>
            </a:r>
            <a:r>
              <a:rPr sz="1100" b="1" dirty="0"/>
              <a:t>app.py</a:t>
            </a:r>
            <a:r>
              <a:rPr sz="1100" dirty="0"/>
              <a:t> in a directory with the files it uses.</a:t>
            </a:r>
          </a:p>
        </p:txBody>
      </p:sp>
      <p:sp>
        <p:nvSpPr>
          <p:cNvPr id="197" name="Share"/>
          <p:cNvSpPr txBox="1"/>
          <p:nvPr/>
        </p:nvSpPr>
        <p:spPr>
          <a:xfrm>
            <a:off x="306210" y="5557244"/>
            <a:ext cx="94814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dirty="0"/>
              <a:t>Share </a:t>
            </a:r>
          </a:p>
        </p:txBody>
      </p:sp>
      <p:sp>
        <p:nvSpPr>
          <p:cNvPr id="198" name="Línea"/>
          <p:cNvSpPr/>
          <p:nvPr/>
        </p:nvSpPr>
        <p:spPr>
          <a:xfrm>
            <a:off x="306210" y="5502014"/>
            <a:ext cx="276747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Triángulo"/>
          <p:cNvSpPr/>
          <p:nvPr/>
        </p:nvSpPr>
        <p:spPr>
          <a:xfrm flipH="1">
            <a:off x="9447961" y="4472016"/>
            <a:ext cx="112193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673A4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F9B02D"/>
                </a:solidFill>
              </a:defRPr>
            </a:pPr>
            <a:endParaRPr/>
          </a:p>
        </p:txBody>
      </p:sp>
      <p:pic>
        <p:nvPicPr>
          <p:cNvPr id="200" name="posit-full-color.png" descr="posit-full-color.png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7"/>
          <a:srcRect b="10042"/>
          <a:stretch>
            <a:fillRect/>
          </a:stretch>
        </p:blipFill>
        <p:spPr>
          <a:xfrm>
            <a:off x="11390001" y="85676"/>
            <a:ext cx="1176250" cy="11594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Agrupar"/>
          <p:cNvGrpSpPr/>
          <p:nvPr/>
        </p:nvGrpSpPr>
        <p:grpSpPr>
          <a:xfrm>
            <a:off x="831720" y="2326318"/>
            <a:ext cx="2038011" cy="602197"/>
            <a:chOff x="0" y="0"/>
            <a:chExt cx="2038009" cy="602196"/>
          </a:xfrm>
        </p:grpSpPr>
        <p:grpSp>
          <p:nvGrpSpPr>
            <p:cNvPr id="205" name="Agrupar"/>
            <p:cNvGrpSpPr/>
            <p:nvPr/>
          </p:nvGrpSpPr>
          <p:grpSpPr>
            <a:xfrm>
              <a:off x="0" y="0"/>
              <a:ext cx="2038010" cy="602197"/>
              <a:chOff x="0" y="0"/>
              <a:chExt cx="2038009" cy="602196"/>
            </a:xfrm>
          </p:grpSpPr>
          <p:pic>
            <p:nvPicPr>
              <p:cNvPr id="202" name="Screen Shot 2015-05-18 at 6.40.05 PM.png" descr="Screen Shot 2015-05-18 at 6.40.05 PM.png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0" y="0"/>
                <a:ext cx="884238" cy="6021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3" name="Flecha doble"/>
              <p:cNvSpPr/>
              <p:nvPr/>
            </p:nvSpPr>
            <p:spPr>
              <a:xfrm>
                <a:off x="880415" y="176677"/>
                <a:ext cx="367337" cy="248842"/>
              </a:xfrm>
              <a:prstGeom prst="leftRightArrow">
                <a:avLst>
                  <a:gd name="adj1" fmla="val 46270"/>
                  <a:gd name="adj2" fmla="val 53920"/>
                </a:avLst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04" name="pasted-image.tiff" descr="pasted-image.tiff"/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1255598" y="40435"/>
                <a:ext cx="782412" cy="5283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grpSp>
          <p:nvGrpSpPr>
            <p:cNvPr id="208" name="Agrupar"/>
            <p:cNvGrpSpPr/>
            <p:nvPr/>
          </p:nvGrpSpPr>
          <p:grpSpPr>
            <a:xfrm>
              <a:off x="1388311" y="59028"/>
              <a:ext cx="526337" cy="391320"/>
              <a:chOff x="0" y="0"/>
              <a:chExt cx="526335" cy="391318"/>
            </a:xfrm>
          </p:grpSpPr>
          <p:sp>
            <p:nvSpPr>
              <p:cNvPr id="206" name="Rectángulo redondeado"/>
              <p:cNvSpPr/>
              <p:nvPr/>
            </p:nvSpPr>
            <p:spPr>
              <a:xfrm>
                <a:off x="0" y="0"/>
                <a:ext cx="526336" cy="391319"/>
              </a:xfrm>
              <a:prstGeom prst="roundRect">
                <a:avLst>
                  <a:gd name="adj" fmla="val 4673"/>
                </a:avLst>
              </a:pr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07" name="pasted-image.tiff" descr="pasted-image.tiff"/>
              <p:cNvPicPr>
                <a:picLocks noChangeAspect="1"/>
              </p:cNvPicPr>
              <p:nvPr/>
            </p:nvPicPr>
            <p:blipFill>
              <a:blip r:embed="rId27"/>
              <a:srcRect b="9786"/>
              <a:stretch>
                <a:fillRect/>
              </a:stretch>
            </p:blipFill>
            <p:spPr>
              <a:xfrm>
                <a:off x="80017" y="19314"/>
                <a:ext cx="355271" cy="3511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10" name="Rectángulo redondeado"/>
          <p:cNvSpPr/>
          <p:nvPr/>
        </p:nvSpPr>
        <p:spPr>
          <a:xfrm>
            <a:off x="343766" y="4407842"/>
            <a:ext cx="1447801" cy="796876"/>
          </a:xfrm>
          <a:prstGeom prst="roundRect">
            <a:avLst>
              <a:gd name="adj" fmla="val 4893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app-name"/>
          <p:cNvSpPr txBox="1"/>
          <p:nvPr/>
        </p:nvSpPr>
        <p:spPr>
          <a:xfrm>
            <a:off x="699630" y="4304631"/>
            <a:ext cx="1075235" cy="339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 algn="ctr">
              <a:spcBef>
                <a:spcPts val="0"/>
              </a:spcBef>
              <a:defRPr b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app-name</a:t>
            </a:r>
          </a:p>
        </p:txBody>
      </p:sp>
      <p:sp>
        <p:nvSpPr>
          <p:cNvPr id="212" name="Círculo"/>
          <p:cNvSpPr/>
          <p:nvPr/>
        </p:nvSpPr>
        <p:spPr>
          <a:xfrm>
            <a:off x="522426" y="44606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Círculo"/>
          <p:cNvSpPr/>
          <p:nvPr/>
        </p:nvSpPr>
        <p:spPr>
          <a:xfrm>
            <a:off x="649046" y="44606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Rectángulo redondeado"/>
          <p:cNvSpPr/>
          <p:nvPr/>
        </p:nvSpPr>
        <p:spPr>
          <a:xfrm>
            <a:off x="381866" y="4600756"/>
            <a:ext cx="1371601" cy="569022"/>
          </a:xfrm>
          <a:prstGeom prst="roundRect">
            <a:avLst>
              <a:gd name="adj" fmla="val 542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app.py"/>
          <p:cNvSpPr txBox="1"/>
          <p:nvPr/>
        </p:nvSpPr>
        <p:spPr>
          <a:xfrm>
            <a:off x="710989" y="4528941"/>
            <a:ext cx="684648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>
                <a:solidFill>
                  <a:srgbClr val="007BC2"/>
                </a:solidFill>
              </a:defRPr>
            </a:lvl1pPr>
          </a:lstStyle>
          <a:p>
            <a:r>
              <a:t>app.py</a:t>
            </a:r>
          </a:p>
        </p:txBody>
      </p:sp>
      <p:sp>
        <p:nvSpPr>
          <p:cNvPr id="216" name="www/"/>
          <p:cNvSpPr txBox="1"/>
          <p:nvPr/>
        </p:nvSpPr>
        <p:spPr>
          <a:xfrm>
            <a:off x="710989" y="4719441"/>
            <a:ext cx="835993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493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www/</a:t>
            </a:r>
          </a:p>
        </p:txBody>
      </p:sp>
      <p:sp>
        <p:nvSpPr>
          <p:cNvPr id="217" name="&lt;other&gt;/"/>
          <p:cNvSpPr txBox="1"/>
          <p:nvPr/>
        </p:nvSpPr>
        <p:spPr>
          <a:xfrm>
            <a:off x="710989" y="4885922"/>
            <a:ext cx="977146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493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&lt;other&gt;/</a:t>
            </a:r>
          </a:p>
        </p:txBody>
      </p:sp>
      <p:sp>
        <p:nvSpPr>
          <p:cNvPr id="218" name="Círculo"/>
          <p:cNvSpPr/>
          <p:nvPr/>
        </p:nvSpPr>
        <p:spPr>
          <a:xfrm>
            <a:off x="395492" y="44606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Place images, CSS, etc. to share with the browser in a folder named &quot;www.&quot;"/>
          <p:cNvSpPr txBox="1"/>
          <p:nvPr/>
        </p:nvSpPr>
        <p:spPr>
          <a:xfrm>
            <a:off x="1874610" y="4692165"/>
            <a:ext cx="1371601" cy="62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 dirty="0"/>
              <a:t>Place images, CSS, etc. to share with the browser in a folder named "</a:t>
            </a:r>
            <a:r>
              <a:rPr sz="1050" b="1" dirty="0"/>
              <a:t>www.</a:t>
            </a:r>
            <a:r>
              <a:rPr sz="1050" dirty="0"/>
              <a:t>"</a:t>
            </a:r>
          </a:p>
        </p:txBody>
      </p:sp>
      <p:sp>
        <p:nvSpPr>
          <p:cNvPr id="220" name="Línea"/>
          <p:cNvSpPr/>
          <p:nvPr/>
        </p:nvSpPr>
        <p:spPr>
          <a:xfrm flipH="1">
            <a:off x="1668201" y="4513494"/>
            <a:ext cx="22073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Línea"/>
          <p:cNvSpPr/>
          <p:nvPr/>
        </p:nvSpPr>
        <p:spPr>
          <a:xfrm flipH="1">
            <a:off x="1228537" y="4894494"/>
            <a:ext cx="6350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2" name="Línea"/>
          <p:cNvSpPr/>
          <p:nvPr/>
        </p:nvSpPr>
        <p:spPr>
          <a:xfrm>
            <a:off x="215900" y="1282700"/>
            <a:ext cx="10083801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3" name="Screen Shot 2023-07-21 at 4.18.56 PM.png" descr="Screen Shot 2023-07-21 at 4.18.56 PM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52425" y="1887240"/>
            <a:ext cx="1688347" cy="3035777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sp>
        <p:nvSpPr>
          <p:cNvPr id="224" name="from shiny import App, render, ui…"/>
          <p:cNvSpPr/>
          <p:nvPr/>
        </p:nvSpPr>
        <p:spPr>
          <a:xfrm>
            <a:off x="5557993" y="1892588"/>
            <a:ext cx="2761220" cy="30250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from shiny import App, render,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import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matplotlib.pyplot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as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plt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import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numpy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as np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ui.page_fluid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ui.input_slider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"n", "Sample Size", 0, 1000, 20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),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ui.output_plot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("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dist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server(input, output, session):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@render.plot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def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dist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():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x =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np.random.randn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input.n</a:t>
            </a:r>
            <a:r>
              <a:rPr b="1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()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plt.hist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(x, range=[-3, 3])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app = </a:t>
            </a:r>
            <a:r>
              <a:rPr b="1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App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, server)</a:t>
            </a:r>
          </a:p>
        </p:txBody>
      </p:sp>
      <p:sp>
        <p:nvSpPr>
          <p:cNvPr id="225" name="Flecha"/>
          <p:cNvSpPr/>
          <p:nvPr/>
        </p:nvSpPr>
        <p:spPr>
          <a:xfrm>
            <a:off x="8267710" y="3036020"/>
            <a:ext cx="287204" cy="276334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8" name="Agrupar"/>
          <p:cNvGrpSpPr/>
          <p:nvPr/>
        </p:nvGrpSpPr>
        <p:grpSpPr>
          <a:xfrm>
            <a:off x="4034202" y="1370573"/>
            <a:ext cx="1659483" cy="520393"/>
            <a:chOff x="0" y="0"/>
            <a:chExt cx="1659481" cy="520391"/>
          </a:xfrm>
        </p:grpSpPr>
        <p:sp>
          <p:nvSpPr>
            <p:cNvPr id="226" name="Rectángulo redondeado"/>
            <p:cNvSpPr/>
            <p:nvPr/>
          </p:nvSpPr>
          <p:spPr>
            <a:xfrm>
              <a:off x="0" y="0"/>
              <a:ext cx="1659481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27" name="Nest Python functions to build an HTML interface"/>
            <p:cNvSpPr txBox="1"/>
            <p:nvPr/>
          </p:nvSpPr>
          <p:spPr>
            <a:xfrm>
              <a:off x="91313" y="75890"/>
              <a:ext cx="1517368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572516">
                <a:lnSpc>
                  <a:spcPct val="90000"/>
                </a:lnSpc>
                <a:spcBef>
                  <a:spcPts val="0"/>
                </a:spcBef>
                <a:defRPr sz="1078">
                  <a:solidFill>
                    <a:srgbClr val="FFFFFF"/>
                  </a:solidFill>
                </a:defRPr>
              </a:lvl1pPr>
            </a:lstStyle>
            <a:p>
              <a:r>
                <a:rPr sz="1000" dirty="0"/>
                <a:t>Nest Python functions to build an HTML interface</a:t>
              </a:r>
            </a:p>
          </p:txBody>
        </p:sp>
      </p:grpSp>
      <p:grpSp>
        <p:nvGrpSpPr>
          <p:cNvPr id="231" name="Agrupar"/>
          <p:cNvGrpSpPr/>
          <p:nvPr/>
        </p:nvGrpSpPr>
        <p:grpSpPr>
          <a:xfrm>
            <a:off x="3826536" y="1960796"/>
            <a:ext cx="1458183" cy="461768"/>
            <a:chOff x="0" y="0"/>
            <a:chExt cx="1458182" cy="461767"/>
          </a:xfrm>
        </p:grpSpPr>
        <p:sp>
          <p:nvSpPr>
            <p:cNvPr id="229" name="Rectángulo redondeado"/>
            <p:cNvSpPr/>
            <p:nvPr/>
          </p:nvSpPr>
          <p:spPr>
            <a:xfrm>
              <a:off x="0" y="0"/>
              <a:ext cx="1458182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7BC2"/>
                  </a:solidFill>
                </a:defRPr>
              </a:pPr>
              <a:endParaRPr/>
            </a:p>
          </p:txBody>
        </p:sp>
        <p:sp>
          <p:nvSpPr>
            <p:cNvPr id="230" name="Add Inputs with ui.input_*() functions"/>
            <p:cNvSpPr txBox="1"/>
            <p:nvPr/>
          </p:nvSpPr>
          <p:spPr>
            <a:xfrm>
              <a:off x="71056" y="74048"/>
              <a:ext cx="1366532" cy="351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defTabSz="566674">
                <a:lnSpc>
                  <a:spcPct val="90000"/>
                </a:lnSpc>
                <a:spcBef>
                  <a:spcPts val="1100"/>
                </a:spcBef>
                <a:defRPr sz="1067">
                  <a:solidFill>
                    <a:srgbClr val="FFFFFF"/>
                  </a:solidFill>
                </a:defRPr>
              </a:pPr>
              <a:r>
                <a:rPr sz="1000" dirty="0"/>
                <a:t>Add Inputs with </a:t>
              </a:r>
              <a:r>
                <a:rPr sz="1000" dirty="0" err="1"/>
                <a:t>ui.input</a:t>
              </a:r>
              <a:r>
                <a:rPr sz="1000" dirty="0"/>
                <a:t>_*() functions</a:t>
              </a:r>
            </a:p>
          </p:txBody>
        </p:sp>
      </p:grpSp>
      <p:grpSp>
        <p:nvGrpSpPr>
          <p:cNvPr id="234" name="Agrupar"/>
          <p:cNvGrpSpPr/>
          <p:nvPr/>
        </p:nvGrpSpPr>
        <p:grpSpPr>
          <a:xfrm>
            <a:off x="5782307" y="4990493"/>
            <a:ext cx="3991459" cy="302574"/>
            <a:chOff x="0" y="0"/>
            <a:chExt cx="3991457" cy="302572"/>
          </a:xfrm>
        </p:grpSpPr>
        <p:sp>
          <p:nvSpPr>
            <p:cNvPr id="232" name="Rectángulo redondeado"/>
            <p:cNvSpPr/>
            <p:nvPr/>
          </p:nvSpPr>
          <p:spPr>
            <a:xfrm>
              <a:off x="0" y="0"/>
              <a:ext cx="3991458" cy="302573"/>
            </a:xfrm>
            <a:prstGeom prst="roundRect">
              <a:avLst>
                <a:gd name="adj" fmla="val 33579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33" name="Call App() to combine app_ui and server into an interactive app"/>
            <p:cNvSpPr txBox="1"/>
            <p:nvPr/>
          </p:nvSpPr>
          <p:spPr>
            <a:xfrm>
              <a:off x="94990" y="52291"/>
              <a:ext cx="3886147" cy="205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defTabSz="537463">
                <a:lnSpc>
                  <a:spcPct val="90000"/>
                </a:lnSpc>
                <a:spcBef>
                  <a:spcPts val="1100"/>
                </a:spcBef>
                <a:defRPr sz="1012">
                  <a:solidFill>
                    <a:srgbClr val="FFFFFF"/>
                  </a:solidFill>
                </a:defRPr>
              </a:pPr>
              <a:r>
                <a:t>Call App() to combine app_ui and server into an interactive app</a:t>
              </a:r>
            </a:p>
          </p:txBody>
        </p:sp>
      </p:grpSp>
      <p:grpSp>
        <p:nvGrpSpPr>
          <p:cNvPr id="237" name="Agrupar"/>
          <p:cNvGrpSpPr/>
          <p:nvPr/>
        </p:nvGrpSpPr>
        <p:grpSpPr>
          <a:xfrm>
            <a:off x="3570316" y="3497046"/>
            <a:ext cx="1382714" cy="668180"/>
            <a:chOff x="0" y="0"/>
            <a:chExt cx="1382712" cy="668179"/>
          </a:xfrm>
        </p:grpSpPr>
        <p:sp>
          <p:nvSpPr>
            <p:cNvPr id="235" name="Rectángulo redondeado"/>
            <p:cNvSpPr/>
            <p:nvPr/>
          </p:nvSpPr>
          <p:spPr>
            <a:xfrm>
              <a:off x="0" y="0"/>
              <a:ext cx="1382712" cy="624565"/>
            </a:xfrm>
            <a:prstGeom prst="roundRect">
              <a:avLst>
                <a:gd name="adj" fmla="val 16267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36" name="For each output, define a function that generates the output"/>
            <p:cNvSpPr txBox="1"/>
            <p:nvPr/>
          </p:nvSpPr>
          <p:spPr>
            <a:xfrm>
              <a:off x="65344" y="121673"/>
              <a:ext cx="1264905" cy="546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519937">
                <a:lnSpc>
                  <a:spcPct val="90000"/>
                </a:lnSpc>
                <a:spcBef>
                  <a:spcPts val="1000"/>
                </a:spcBef>
                <a:defRPr sz="979">
                  <a:solidFill>
                    <a:srgbClr val="FFFFFF"/>
                  </a:solidFill>
                </a:defRPr>
              </a:lvl1pPr>
            </a:lstStyle>
            <a:p>
              <a:r>
                <a:rPr sz="900" dirty="0"/>
                <a:t>For each output, define a function that generates the output</a:t>
              </a:r>
            </a:p>
          </p:txBody>
        </p:sp>
      </p:grpSp>
      <p:grpSp>
        <p:nvGrpSpPr>
          <p:cNvPr id="240" name="Agrupar"/>
          <p:cNvGrpSpPr/>
          <p:nvPr/>
        </p:nvGrpSpPr>
        <p:grpSpPr>
          <a:xfrm>
            <a:off x="3892663" y="4617541"/>
            <a:ext cx="1612360" cy="461769"/>
            <a:chOff x="0" y="0"/>
            <a:chExt cx="1612358" cy="461767"/>
          </a:xfrm>
        </p:grpSpPr>
        <p:sp>
          <p:nvSpPr>
            <p:cNvPr id="238" name="Rectángulo redondeado"/>
            <p:cNvSpPr/>
            <p:nvPr/>
          </p:nvSpPr>
          <p:spPr>
            <a:xfrm>
              <a:off x="0" y="0"/>
              <a:ext cx="1612358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39" name="Call the values of UI inputs with input.&lt;id&gt;()"/>
            <p:cNvSpPr txBox="1"/>
            <p:nvPr/>
          </p:nvSpPr>
          <p:spPr>
            <a:xfrm>
              <a:off x="94989" y="80866"/>
              <a:ext cx="1517369" cy="357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defTabSz="572516">
                <a:lnSpc>
                  <a:spcPct val="90000"/>
                </a:lnSpc>
                <a:spcBef>
                  <a:spcPts val="1100"/>
                </a:spcBef>
                <a:defRPr sz="1078">
                  <a:solidFill>
                    <a:srgbClr val="FFFFFF"/>
                  </a:solidFill>
                </a:defRPr>
              </a:pPr>
              <a:r>
                <a:rPr sz="1050" dirty="0"/>
                <a:t>Call the values of UI inputs with input.&lt;id&gt;()</a:t>
              </a:r>
            </a:p>
          </p:txBody>
        </p:sp>
      </p:grpSp>
      <p:grpSp>
        <p:nvGrpSpPr>
          <p:cNvPr id="243" name="Agrupar"/>
          <p:cNvGrpSpPr/>
          <p:nvPr/>
        </p:nvGrpSpPr>
        <p:grpSpPr>
          <a:xfrm>
            <a:off x="7288662" y="2304028"/>
            <a:ext cx="1277239" cy="420260"/>
            <a:chOff x="0" y="0"/>
            <a:chExt cx="1277238" cy="420258"/>
          </a:xfrm>
        </p:grpSpPr>
        <p:sp>
          <p:nvSpPr>
            <p:cNvPr id="241" name="Rectángulo redondeado"/>
            <p:cNvSpPr/>
            <p:nvPr/>
          </p:nvSpPr>
          <p:spPr>
            <a:xfrm>
              <a:off x="0" y="0"/>
              <a:ext cx="1277238" cy="420258"/>
            </a:xfrm>
            <a:prstGeom prst="roundRect">
              <a:avLst>
                <a:gd name="adj" fmla="val 24176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42" name="Layout the UI with Layout Functions"/>
            <p:cNvSpPr txBox="1"/>
            <p:nvPr/>
          </p:nvSpPr>
          <p:spPr>
            <a:xfrm>
              <a:off x="57396" y="39123"/>
              <a:ext cx="1175538" cy="35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defTabSz="566674">
                <a:lnSpc>
                  <a:spcPct val="90000"/>
                </a:lnSpc>
                <a:spcBef>
                  <a:spcPts val="1100"/>
                </a:spcBef>
                <a:defRPr sz="1067">
                  <a:solidFill>
                    <a:srgbClr val="FFFFFF"/>
                  </a:solidFill>
                </a:defRPr>
              </a:pPr>
              <a:r>
                <a:rPr sz="1050" dirty="0"/>
                <a:t>Layout the UI with Layout Functions</a:t>
              </a:r>
            </a:p>
          </p:txBody>
        </p:sp>
      </p:grpSp>
      <p:sp>
        <p:nvSpPr>
          <p:cNvPr id="244" name="Run shiny create . in the terminal to generate a template app.py file"/>
          <p:cNvSpPr txBox="1"/>
          <p:nvPr/>
        </p:nvSpPr>
        <p:spPr>
          <a:xfrm>
            <a:off x="5762327" y="1458626"/>
            <a:ext cx="2352552" cy="414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 dirty="0"/>
              <a:t>Run </a:t>
            </a:r>
            <a:r>
              <a:rPr sz="900" dirty="0">
                <a:latin typeface="Source Code Pro"/>
                <a:ea typeface="Source Code Pro"/>
                <a:cs typeface="Source Code Pro"/>
                <a:sym typeface="Source Code Pro"/>
              </a:rPr>
              <a:t>shiny create .</a:t>
            </a:r>
            <a:r>
              <a:rPr sz="1050" dirty="0"/>
              <a:t> in the terminal to generate a template app.py file</a:t>
            </a:r>
          </a:p>
        </p:txBody>
      </p:sp>
      <p:sp>
        <p:nvSpPr>
          <p:cNvPr id="245" name="Launch apps with…"/>
          <p:cNvSpPr txBox="1"/>
          <p:nvPr/>
        </p:nvSpPr>
        <p:spPr>
          <a:xfrm>
            <a:off x="8596771" y="1461014"/>
            <a:ext cx="1399655" cy="41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Launch apps with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 spc="-39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shiny run app.py --reload</a:t>
            </a:r>
          </a:p>
        </p:txBody>
      </p:sp>
      <p:sp>
        <p:nvSpPr>
          <p:cNvPr id="246" name="Triángulo"/>
          <p:cNvSpPr/>
          <p:nvPr/>
        </p:nvSpPr>
        <p:spPr>
          <a:xfrm rot="7419479" flipH="1">
            <a:off x="5432991" y="2236428"/>
            <a:ext cx="91422" cy="590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Triángulo"/>
          <p:cNvSpPr/>
          <p:nvPr/>
        </p:nvSpPr>
        <p:spPr>
          <a:xfrm rot="6678502" flipH="1">
            <a:off x="5301844" y="2731366"/>
            <a:ext cx="93840" cy="62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" name="Triángulo"/>
          <p:cNvSpPr/>
          <p:nvPr/>
        </p:nvSpPr>
        <p:spPr>
          <a:xfrm rot="4356251" flipH="1">
            <a:off x="5250660" y="3395813"/>
            <a:ext cx="104046" cy="777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9" name="Triángulo"/>
          <p:cNvSpPr/>
          <p:nvPr/>
        </p:nvSpPr>
        <p:spPr>
          <a:xfrm rot="43101" flipH="1">
            <a:off x="6048253" y="4857400"/>
            <a:ext cx="103900" cy="204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0" name="Triángulo"/>
          <p:cNvSpPr/>
          <p:nvPr/>
        </p:nvSpPr>
        <p:spPr>
          <a:xfrm rot="16200000">
            <a:off x="6635176" y="3564390"/>
            <a:ext cx="157441" cy="432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1" name="Triángulo"/>
          <p:cNvSpPr/>
          <p:nvPr/>
        </p:nvSpPr>
        <p:spPr>
          <a:xfrm rot="16152865" flipH="1">
            <a:off x="7205016" y="2457461"/>
            <a:ext cx="92202" cy="16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2" name="The directory name is the app name."/>
          <p:cNvSpPr txBox="1"/>
          <p:nvPr/>
        </p:nvSpPr>
        <p:spPr>
          <a:xfrm>
            <a:off x="1865132" y="4344185"/>
            <a:ext cx="1284838" cy="36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>
            <a:lvl1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sz="1050" dirty="0"/>
              <a:t>The directory name is the app name.</a:t>
            </a:r>
          </a:p>
        </p:txBody>
      </p:sp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27"/>
          <a:srcRect b="7773"/>
          <a:stretch>
            <a:fillRect/>
          </a:stretch>
        </p:blipFill>
        <p:spPr>
          <a:xfrm>
            <a:off x="6971776" y="6516401"/>
            <a:ext cx="447302" cy="4520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ínea"/>
          <p:cNvSpPr/>
          <p:nvPr/>
        </p:nvSpPr>
        <p:spPr>
          <a:xfrm>
            <a:off x="6769100" y="5498839"/>
            <a:ext cx="345780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5" name="Match ui.output_* functions to @render.* decorators to link Python output to the UI."/>
          <p:cNvSpPr txBox="1"/>
          <p:nvPr/>
        </p:nvSpPr>
        <p:spPr>
          <a:xfrm>
            <a:off x="7943280" y="5528616"/>
            <a:ext cx="2351037" cy="359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lvl="1" indent="0"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424242"/>
                </a:solidFill>
              </a:defRPr>
            </a:pPr>
            <a:r>
              <a:rPr sz="900"/>
              <a:t>Match </a:t>
            </a:r>
            <a:r>
              <a:rPr sz="900" b="1"/>
              <a:t>ui.output_* </a:t>
            </a:r>
            <a:r>
              <a:rPr sz="900"/>
              <a:t>functions</a:t>
            </a:r>
            <a:r>
              <a:rPr sz="900" b="1"/>
              <a:t> </a:t>
            </a:r>
            <a:r>
              <a:rPr sz="900"/>
              <a:t>to </a:t>
            </a:r>
            <a:r>
              <a:rPr sz="900" b="1"/>
              <a:t>@render.</a:t>
            </a:r>
            <a:r>
              <a:rPr sz="900"/>
              <a:t>*</a:t>
            </a:r>
            <a:r>
              <a:rPr sz="900" b="1"/>
              <a:t> </a:t>
            </a:r>
            <a:r>
              <a:rPr sz="900"/>
              <a:t>decorators to link Python output to the UI.</a:t>
            </a:r>
          </a:p>
        </p:txBody>
      </p:sp>
      <p:pic>
        <p:nvPicPr>
          <p:cNvPr id="256" name="Screen Shot 2023-07-24 at 10.40.37 AM.png" descr="Screen Shot 2023-07-24 at 10.40.37 AM.png"/>
          <p:cNvPicPr>
            <a:picLocks noChangeAspect="1"/>
          </p:cNvPicPr>
          <p:nvPr/>
        </p:nvPicPr>
        <p:blipFill>
          <a:blip r:embed="rId31"/>
          <a:srcRect t="2173"/>
          <a:stretch>
            <a:fillRect/>
          </a:stretch>
        </p:blipFill>
        <p:spPr>
          <a:xfrm>
            <a:off x="6851766" y="9841925"/>
            <a:ext cx="630687" cy="24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23-07-24 at 10.39.54 AM.png" descr="Screen Shot 2023-07-24 at 10.39.54 AM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27976" y="9158555"/>
            <a:ext cx="497968" cy="28146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inylive"/>
          <p:cNvSpPr txBox="1"/>
          <p:nvPr/>
        </p:nvSpPr>
        <p:spPr>
          <a:xfrm>
            <a:off x="3289000" y="5555989"/>
            <a:ext cx="13715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3574A9"/>
                </a:solidFill>
              </a:defRPr>
            </a:pPr>
            <a:r>
              <a:rPr dirty="0" err="1">
                <a:solidFill>
                  <a:srgbClr val="007BC2"/>
                </a:solidFill>
              </a:rPr>
              <a:t>Shinylive</a:t>
            </a:r>
            <a:r>
              <a:rPr dirty="0"/>
              <a:t> </a:t>
            </a:r>
          </a:p>
        </p:txBody>
      </p:sp>
      <p:sp>
        <p:nvSpPr>
          <p:cNvPr id="259" name="To embed a Shinylive app…"/>
          <p:cNvSpPr txBox="1"/>
          <p:nvPr/>
        </p:nvSpPr>
        <p:spPr>
          <a:xfrm>
            <a:off x="5304259" y="8899849"/>
            <a:ext cx="1039519" cy="78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sz="1100" dirty="0"/>
              <a:t>To embed a </a:t>
            </a:r>
            <a:r>
              <a:rPr sz="1100" dirty="0" err="1"/>
              <a:t>Shinylive</a:t>
            </a:r>
            <a:r>
              <a:rPr sz="1100" dirty="0"/>
              <a:t> app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sz="1100" dirty="0"/>
              <a:t>in a Quarto doc, include the bold syntax.</a:t>
            </a:r>
          </a:p>
        </p:txBody>
      </p:sp>
      <p:sp>
        <p:nvSpPr>
          <p:cNvPr id="260" name="Shinylive apps use WebAssembly to run entirely in a browser–no need for a special server to run Python."/>
          <p:cNvSpPr txBox="1"/>
          <p:nvPr/>
        </p:nvSpPr>
        <p:spPr>
          <a:xfrm>
            <a:off x="3264230" y="5928817"/>
            <a:ext cx="3316110" cy="33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424242"/>
                </a:solidFill>
              </a:defRPr>
            </a:lvl1pPr>
          </a:lstStyle>
          <a:p>
            <a:r>
              <a:rPr sz="1100" dirty="0" err="1"/>
              <a:t>Shinylive</a:t>
            </a:r>
            <a:r>
              <a:rPr sz="1100" dirty="0"/>
              <a:t> apps use </a:t>
            </a:r>
            <a:r>
              <a:rPr sz="1100" dirty="0" err="1"/>
              <a:t>WebAssembly</a:t>
            </a:r>
            <a:r>
              <a:rPr sz="1100" dirty="0"/>
              <a:t> to run entirely in a browser–no need for a special server to run Python.</a:t>
            </a:r>
          </a:p>
        </p:txBody>
      </p:sp>
      <p:grpSp>
        <p:nvGrpSpPr>
          <p:cNvPr id="278" name="Agrupar"/>
          <p:cNvGrpSpPr/>
          <p:nvPr/>
        </p:nvGrpSpPr>
        <p:grpSpPr>
          <a:xfrm>
            <a:off x="3525304" y="6352913"/>
            <a:ext cx="2855453" cy="957096"/>
            <a:chOff x="0" y="0"/>
            <a:chExt cx="2855451" cy="957095"/>
          </a:xfrm>
        </p:grpSpPr>
        <p:grpSp>
          <p:nvGrpSpPr>
            <p:cNvPr id="275" name="Agrupar"/>
            <p:cNvGrpSpPr/>
            <p:nvPr/>
          </p:nvGrpSpPr>
          <p:grpSpPr>
            <a:xfrm>
              <a:off x="0" y="0"/>
              <a:ext cx="2855451" cy="930143"/>
              <a:chOff x="0" y="0"/>
              <a:chExt cx="2855450" cy="930142"/>
            </a:xfrm>
          </p:grpSpPr>
          <p:grpSp>
            <p:nvGrpSpPr>
              <p:cNvPr id="270" name="Agrupar"/>
              <p:cNvGrpSpPr/>
              <p:nvPr/>
            </p:nvGrpSpPr>
            <p:grpSpPr>
              <a:xfrm>
                <a:off x="0" y="0"/>
                <a:ext cx="2855450" cy="930142"/>
                <a:chOff x="0" y="0"/>
                <a:chExt cx="2855449" cy="930141"/>
              </a:xfrm>
            </p:grpSpPr>
            <p:grpSp>
              <p:nvGrpSpPr>
                <p:cNvPr id="265" name="Agrupar"/>
                <p:cNvGrpSpPr/>
                <p:nvPr/>
              </p:nvGrpSpPr>
              <p:grpSpPr>
                <a:xfrm>
                  <a:off x="0" y="104378"/>
                  <a:ext cx="1327796" cy="721709"/>
                  <a:chOff x="0" y="0"/>
                  <a:chExt cx="1327795" cy="721708"/>
                </a:xfrm>
              </p:grpSpPr>
              <p:pic>
                <p:nvPicPr>
                  <p:cNvPr id="261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33"/>
                  <a:srcRect l="25837" r="14432"/>
                  <a:stretch>
                    <a:fillRect/>
                  </a:stretch>
                </p:blipFill>
                <p:spPr>
                  <a:xfrm flipH="1">
                    <a:off x="0" y="0"/>
                    <a:ext cx="1327795" cy="72170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2" name="Rectángulo redondeado"/>
                  <p:cNvSpPr/>
                  <p:nvPr/>
                </p:nvSpPr>
                <p:spPr>
                  <a:xfrm>
                    <a:off x="823031" y="107884"/>
                    <a:ext cx="447302" cy="516356"/>
                  </a:xfrm>
                  <a:prstGeom prst="roundRect">
                    <a:avLst>
                      <a:gd name="adj" fmla="val 1826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4570" tIns="54570" rIns="54570" bIns="5457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b="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pic>
                <p:nvPicPr>
                  <p:cNvPr id="263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27"/>
                  <a:srcRect b="8399"/>
                  <a:stretch>
                    <a:fillRect/>
                  </a:stretch>
                </p:blipFill>
                <p:spPr>
                  <a:xfrm>
                    <a:off x="908693" y="345810"/>
                    <a:ext cx="275978" cy="27700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4" name="Server runs Python"/>
                  <p:cNvSpPr/>
                  <p:nvPr/>
                </p:nvSpPr>
                <p:spPr>
                  <a:xfrm>
                    <a:off x="810331" y="94593"/>
                    <a:ext cx="479824" cy="19184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12700" tIns="12700" rIns="12700" bIns="12700" numCol="1" anchor="t">
                    <a:spAutoFit/>
                  </a:bodyPr>
                  <a:lstStyle>
                    <a:lvl1pPr algn="ctr">
                      <a:lnSpc>
                        <a:spcPct val="90000"/>
                      </a:lnSpc>
                      <a:spcBef>
                        <a:spcPts val="0"/>
                      </a:spcBef>
                      <a:buClr>
                        <a:schemeClr val="accent4">
                          <a:hueOff val="384618"/>
                          <a:satOff val="3869"/>
                          <a:lumOff val="5802"/>
                        </a:schemeClr>
                      </a:buClr>
                      <a:defRPr sz="700">
                        <a:solidFill>
                          <a:srgbClr val="007BC2"/>
                        </a:solidFill>
                      </a:defRPr>
                    </a:lvl1pPr>
                  </a:lstStyle>
                  <a:p>
                    <a:r>
                      <a:rPr lang="es-ES" sz="600" dirty="0"/>
                      <a:t>Server </a:t>
                    </a:r>
                    <a:r>
                      <a:rPr lang="es-ES" sz="600" dirty="0" err="1"/>
                      <a:t>runs</a:t>
                    </a:r>
                    <a:r>
                      <a:rPr lang="es-ES" sz="600" dirty="0"/>
                      <a:t> Python</a:t>
                    </a:r>
                    <a:endParaRPr sz="600" dirty="0"/>
                  </a:p>
                </p:txBody>
              </p:sp>
            </p:grpSp>
            <p:grpSp>
              <p:nvGrpSpPr>
                <p:cNvPr id="269" name="Agrupar"/>
                <p:cNvGrpSpPr/>
                <p:nvPr/>
              </p:nvGrpSpPr>
              <p:grpSpPr>
                <a:xfrm>
                  <a:off x="1335376" y="0"/>
                  <a:ext cx="1520073" cy="930141"/>
                  <a:chOff x="0" y="0"/>
                  <a:chExt cx="1520072" cy="930140"/>
                </a:xfrm>
              </p:grpSpPr>
              <p:pic>
                <p:nvPicPr>
                  <p:cNvPr id="266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34"/>
                  <a:srcRect l="26958" r="2374"/>
                  <a:stretch>
                    <a:fillRect/>
                  </a:stretch>
                </p:blipFill>
                <p:spPr>
                  <a:xfrm>
                    <a:off x="0" y="0"/>
                    <a:ext cx="1520072" cy="93014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7" name="Rectángulo redondeado"/>
                  <p:cNvSpPr/>
                  <p:nvPr/>
                </p:nvSpPr>
                <p:spPr>
                  <a:xfrm>
                    <a:off x="40901" y="226010"/>
                    <a:ext cx="447302" cy="516356"/>
                  </a:xfrm>
                  <a:prstGeom prst="roundRect">
                    <a:avLst>
                      <a:gd name="adj" fmla="val 18260"/>
                    </a:avLst>
                  </a:pr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4570" tIns="54570" rIns="54570" bIns="5457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b="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8" name="Simple web server"/>
                  <p:cNvSpPr/>
                  <p:nvPr/>
                </p:nvSpPr>
                <p:spPr>
                  <a:xfrm>
                    <a:off x="24640" y="198971"/>
                    <a:ext cx="479824" cy="19184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12700" tIns="12700" rIns="12700" bIns="12700" numCol="1" anchor="t">
                    <a:spAutoFit/>
                  </a:bodyPr>
                  <a:lstStyle>
                    <a:lvl1pPr algn="ctr">
                      <a:lnSpc>
                        <a:spcPct val="90000"/>
                      </a:lnSpc>
                      <a:spcBef>
                        <a:spcPts val="0"/>
                      </a:spcBef>
                      <a:buClr>
                        <a:schemeClr val="accent4">
                          <a:hueOff val="384618"/>
                          <a:satOff val="3869"/>
                          <a:lumOff val="5802"/>
                        </a:schemeClr>
                      </a:buClr>
                      <a:defRPr sz="700">
                        <a:solidFill>
                          <a:srgbClr val="007BC2"/>
                        </a:solidFill>
                      </a:defRPr>
                    </a:lvl1pPr>
                  </a:lstStyle>
                  <a:p>
                    <a:r>
                      <a:rPr lang="es-ES" sz="600" dirty="0"/>
                      <a:t>Simple web server</a:t>
                    </a:r>
                    <a:endParaRPr sz="600" dirty="0"/>
                  </a:p>
                </p:txBody>
              </p:sp>
            </p:grpSp>
          </p:grpSp>
          <p:sp>
            <p:nvSpPr>
              <p:cNvPr id="271" name="Rectángulo"/>
              <p:cNvSpPr/>
              <p:nvPr/>
            </p:nvSpPr>
            <p:spPr>
              <a:xfrm>
                <a:off x="1933690" y="315025"/>
                <a:ext cx="253092" cy="1075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2" name="Rectángulo"/>
              <p:cNvSpPr/>
              <p:nvPr/>
            </p:nvSpPr>
            <p:spPr>
              <a:xfrm>
                <a:off x="1908290" y="429325"/>
                <a:ext cx="596344" cy="1075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3" name="Rectángulo"/>
              <p:cNvSpPr/>
              <p:nvPr/>
            </p:nvSpPr>
            <p:spPr>
              <a:xfrm>
                <a:off x="2073390" y="543625"/>
                <a:ext cx="253092" cy="1075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4" name="Browsers run self-contained apps"/>
              <p:cNvSpPr/>
              <p:nvPr/>
            </p:nvSpPr>
            <p:spPr>
              <a:xfrm>
                <a:off x="1894375" y="359263"/>
                <a:ext cx="649575" cy="316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700" tIns="12700" rIns="12700" bIns="12700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750">
                    <a:solidFill>
                      <a:srgbClr val="007BC2"/>
                    </a:solidFill>
                  </a:defRPr>
                </a:lvl1pPr>
              </a:lstStyle>
              <a:p>
                <a:r>
                  <a:rPr lang="es-ES" sz="700" dirty="0"/>
                  <a:t>Browsers run </a:t>
                </a:r>
                <a:r>
                  <a:rPr lang="es-ES" sz="700" dirty="0" err="1"/>
                  <a:t>self-contained</a:t>
                </a:r>
                <a:r>
                  <a:rPr lang="es-ES" sz="700" dirty="0"/>
                  <a:t> apps</a:t>
                </a:r>
                <a:endParaRPr sz="700" dirty="0"/>
              </a:p>
            </p:txBody>
          </p:sp>
        </p:grpSp>
        <p:sp>
          <p:nvSpPr>
            <p:cNvPr id="276" name="Shiny"/>
            <p:cNvSpPr/>
            <p:nvPr/>
          </p:nvSpPr>
          <p:spPr>
            <a:xfrm>
              <a:off x="865557" y="792947"/>
              <a:ext cx="380332" cy="164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7BC2"/>
                  </a:solidFill>
                </a:defRPr>
              </a:lvl1pPr>
            </a:lstStyle>
            <a:p>
              <a:r>
                <a:rPr lang="es-ES" dirty="0" err="1"/>
                <a:t>Shiny</a:t>
              </a:r>
              <a:endParaRPr dirty="0"/>
            </a:p>
          </p:txBody>
        </p:sp>
        <p:sp>
          <p:nvSpPr>
            <p:cNvPr id="277" name="Shinylive"/>
            <p:cNvSpPr/>
            <p:nvPr/>
          </p:nvSpPr>
          <p:spPr>
            <a:xfrm>
              <a:off x="1239927" y="792947"/>
              <a:ext cx="718283" cy="164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7BC2"/>
                  </a:solidFill>
                </a:defRPr>
              </a:lvl1pPr>
            </a:lstStyle>
            <a:p>
              <a:r>
                <a:rPr lang="es-ES" dirty="0" err="1"/>
                <a:t>Shinylive</a:t>
              </a:r>
              <a:endParaRPr dirty="0"/>
            </a:p>
          </p:txBody>
        </p:sp>
      </p:grpSp>
      <p:sp>
        <p:nvSpPr>
          <p:cNvPr id="279" name="Edit and/or host Shinylive apps at shinylive.io…"/>
          <p:cNvSpPr txBox="1"/>
          <p:nvPr/>
        </p:nvSpPr>
        <p:spPr>
          <a:xfrm>
            <a:off x="3268578" y="7410887"/>
            <a:ext cx="3316110" cy="108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>
            <a:spAutoFit/>
          </a:bodyPr>
          <a:lstStyle/>
          <a:p>
            <a:pPr marL="88900" indent="-88900">
              <a:spcBef>
                <a:spcPts val="900"/>
              </a:spcBef>
              <a:buClr>
                <a:srgbClr val="000000"/>
              </a:buClr>
              <a:buSzPct val="100000"/>
              <a:buChar char="•"/>
              <a:defRPr b="0">
                <a:solidFill>
                  <a:srgbClr val="000000"/>
                </a:solidFill>
              </a:defRPr>
            </a:pPr>
            <a:r>
              <a:rPr sz="1100" dirty="0"/>
              <a:t>Edit and/or host </a:t>
            </a:r>
            <a:r>
              <a:rPr sz="1100" dirty="0" err="1"/>
              <a:t>Shinylive</a:t>
            </a:r>
            <a:r>
              <a:rPr sz="1100" dirty="0"/>
              <a:t> apps at </a:t>
            </a:r>
            <a:r>
              <a:rPr sz="1100" b="1" u="sng" dirty="0">
                <a:hlinkClick r:id="rId35"/>
              </a:rPr>
              <a:t>shinylive.io</a:t>
            </a:r>
          </a:p>
          <a:p>
            <a:pPr marL="88900" indent="-8890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b="0">
                <a:solidFill>
                  <a:srgbClr val="000000"/>
                </a:solidFill>
              </a:defRPr>
            </a:pPr>
            <a:r>
              <a:rPr sz="1100" dirty="0"/>
              <a:t>Create a </a:t>
            </a:r>
            <a:r>
              <a:rPr sz="1100" dirty="0" err="1"/>
              <a:t>Shinylive</a:t>
            </a:r>
            <a:r>
              <a:rPr sz="1100" dirty="0"/>
              <a:t> version of an app to deploy with</a:t>
            </a:r>
          </a:p>
          <a:p>
            <a:pPr defTabSz="457200">
              <a:spcBef>
                <a:spcPts val="100"/>
              </a:spcBef>
              <a:buClr>
                <a:srgbClr val="000000"/>
              </a:buClr>
              <a:defRPr sz="1100" b="0">
                <a:solidFill>
                  <a:srgbClr val="003B4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sz="1050" dirty="0" err="1"/>
              <a:t>shinylive</a:t>
            </a:r>
            <a:r>
              <a:rPr sz="1050" dirty="0"/>
              <a:t> export </a:t>
            </a:r>
            <a:r>
              <a:rPr sz="1050" dirty="0" err="1"/>
              <a:t>myapp</a:t>
            </a:r>
            <a:r>
              <a:rPr sz="1050" dirty="0"/>
              <a:t> site</a:t>
            </a:r>
            <a:r>
              <a:rPr lang="en-US" sz="1050" dirty="0"/>
              <a:t> </a:t>
            </a:r>
          </a:p>
          <a:p>
            <a:pPr>
              <a:spcBef>
                <a:spcPts val="0"/>
              </a:spcBef>
              <a:buClr>
                <a:srgbClr val="000000"/>
              </a:buClr>
              <a:defRPr b="0">
                <a:solidFill>
                  <a:srgbClr val="000000"/>
                </a:solidFill>
              </a:defRPr>
            </a:pPr>
            <a:r>
              <a:rPr lang="en-US" sz="1100" dirty="0"/>
              <a:t>Then deploy to a hosting site like Github or </a:t>
            </a:r>
            <a:r>
              <a:rPr lang="en-US" sz="1100" dirty="0" err="1"/>
              <a:t>Netifly</a:t>
            </a:r>
            <a:endParaRPr lang="en-US" sz="1100" dirty="0"/>
          </a:p>
          <a:p>
            <a:pPr marL="88900" indent="-88900">
              <a:spcBef>
                <a:spcPts val="1000"/>
              </a:spcBef>
              <a:buClr>
                <a:srgbClr val="000000"/>
              </a:buClr>
              <a:buSzPct val="100000"/>
              <a:buChar char="•"/>
              <a:defRPr b="0">
                <a:solidFill>
                  <a:srgbClr val="000000"/>
                </a:solidFill>
              </a:defRPr>
            </a:pPr>
            <a:r>
              <a:rPr sz="1100" dirty="0"/>
              <a:t>Embed </a:t>
            </a:r>
            <a:r>
              <a:rPr sz="1100" dirty="0" err="1"/>
              <a:t>Shinylive</a:t>
            </a:r>
            <a:r>
              <a:rPr sz="1100" dirty="0"/>
              <a:t> apps in Quarto sites, blogs, etc.</a:t>
            </a:r>
          </a:p>
        </p:txBody>
      </p:sp>
      <p:sp>
        <p:nvSpPr>
          <p:cNvPr id="280" name="CC BY SA Posit Software, PBC  •   info@posit.co  •   posit.co  •  Learn more at shiny.posit.co/py  • HTML cheatsheets at pos.it/cheatsheets  •  shiny  0.10.2  •  Updated:  2024-05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36"/>
              </a:rPr>
              <a:t>info@posit.co</a:t>
            </a:r>
            <a:r>
              <a:t>  •   </a:t>
            </a:r>
            <a:r>
              <a:rPr>
                <a:hlinkClick r:id="rId37"/>
              </a:rPr>
              <a:t>posit.co</a:t>
            </a:r>
            <a:r>
              <a:t>  •  Learn more at </a:t>
            </a:r>
            <a:r>
              <a:rPr b="1">
                <a:hlinkClick r:id="rId38"/>
              </a:rPr>
              <a:t>shiny.posit.co/py</a:t>
            </a:r>
            <a:r>
              <a:t>  • HTML cheatsheets at </a:t>
            </a:r>
            <a:r>
              <a:rPr b="1">
                <a:hlinkClick r:id="rId39"/>
              </a:rPr>
              <a:t>pos.it/cheatsheets</a:t>
            </a:r>
            <a:r>
              <a:t>  •  shiny  0.10.2  •  Updated:  2024-05</a:t>
            </a:r>
          </a:p>
        </p:txBody>
      </p:sp>
      <p:grpSp>
        <p:nvGrpSpPr>
          <p:cNvPr id="283" name="Agrupar"/>
          <p:cNvGrpSpPr/>
          <p:nvPr/>
        </p:nvGrpSpPr>
        <p:grpSpPr>
          <a:xfrm>
            <a:off x="6804558" y="3524029"/>
            <a:ext cx="1813128" cy="335672"/>
            <a:chOff x="0" y="0"/>
            <a:chExt cx="1703091" cy="436554"/>
          </a:xfrm>
        </p:grpSpPr>
        <p:sp>
          <p:nvSpPr>
            <p:cNvPr id="281" name="Rectángulo redondeado"/>
            <p:cNvSpPr/>
            <p:nvPr/>
          </p:nvSpPr>
          <p:spPr>
            <a:xfrm>
              <a:off x="0" y="0"/>
              <a:ext cx="1703091" cy="436554"/>
            </a:xfrm>
            <a:prstGeom prst="roundRect">
              <a:avLst>
                <a:gd name="adj" fmla="val 29171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82" name="Specify the type of output with a @render. decorator"/>
            <p:cNvSpPr txBox="1"/>
            <p:nvPr/>
          </p:nvSpPr>
          <p:spPr>
            <a:xfrm>
              <a:off x="11893" y="68745"/>
              <a:ext cx="1672808" cy="347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algn="ctr" defTabSz="566674">
                <a:lnSpc>
                  <a:spcPct val="90000"/>
                </a:lnSpc>
                <a:spcBef>
                  <a:spcPts val="0"/>
                </a:spcBef>
                <a:defRPr sz="1067">
                  <a:solidFill>
                    <a:srgbClr val="FFFFFF"/>
                  </a:solidFill>
                </a:defRPr>
              </a:pPr>
              <a:r>
                <a:rPr sz="900" dirty="0"/>
                <a:t>Specify the type of output with a @render. decorator</a:t>
              </a:r>
            </a:p>
          </p:txBody>
        </p:sp>
      </p:grpSp>
      <p:sp>
        <p:nvSpPr>
          <p:cNvPr id="284" name="Triángulo"/>
          <p:cNvSpPr/>
          <p:nvPr/>
        </p:nvSpPr>
        <p:spPr>
          <a:xfrm rot="4779988" flipH="1">
            <a:off x="6308307" y="3503371"/>
            <a:ext cx="99577" cy="197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85" name="shiny.png" descr="shiny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" name="Agrupar"/>
          <p:cNvGrpSpPr/>
          <p:nvPr/>
        </p:nvGrpSpPr>
        <p:grpSpPr>
          <a:xfrm>
            <a:off x="3667472" y="2711098"/>
            <a:ext cx="1458183" cy="486780"/>
            <a:chOff x="0" y="0"/>
            <a:chExt cx="1458182" cy="486778"/>
          </a:xfrm>
        </p:grpSpPr>
        <p:sp>
          <p:nvSpPr>
            <p:cNvPr id="286" name="Rectángulo redondeado"/>
            <p:cNvSpPr/>
            <p:nvPr/>
          </p:nvSpPr>
          <p:spPr>
            <a:xfrm>
              <a:off x="0" y="0"/>
              <a:ext cx="1458182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87" name="Add Outputs with ui.ouput_*() functions"/>
            <p:cNvSpPr txBox="1"/>
            <p:nvPr/>
          </p:nvSpPr>
          <p:spPr>
            <a:xfrm>
              <a:off x="71056" y="80377"/>
              <a:ext cx="1366532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549148">
                <a:lnSpc>
                  <a:spcPct val="90000"/>
                </a:lnSpc>
                <a:spcBef>
                  <a:spcPts val="1100"/>
                </a:spcBef>
                <a:defRPr sz="1034">
                  <a:solidFill>
                    <a:srgbClr val="FFFFFF"/>
                  </a:solidFill>
                </a:defRPr>
              </a:pPr>
              <a:r>
                <a:rPr sz="1000" dirty="0"/>
                <a:t>Add Outputs with </a:t>
              </a:r>
              <a:r>
                <a:rPr sz="1000" dirty="0" err="1"/>
                <a:t>ui.ouput</a:t>
              </a:r>
              <a:r>
                <a:rPr sz="1000" dirty="0"/>
                <a:t>_*() functions</a:t>
              </a:r>
            </a:p>
          </p:txBody>
        </p:sp>
      </p:grpSp>
      <p:pic>
        <p:nvPicPr>
          <p:cNvPr id="289" name="folder.png" descr="folder.png"/>
          <p:cNvPicPr>
            <a:picLocks noChangeAspect="1"/>
          </p:cNvPicPr>
          <p:nvPr/>
        </p:nvPicPr>
        <p:blipFill>
          <a:blip r:embed="rId41">
            <a:alphaModFix amt="70152"/>
          </a:blip>
          <a:stretch>
            <a:fillRect/>
          </a:stretch>
        </p:blipFill>
        <p:spPr>
          <a:xfrm>
            <a:off x="505704" y="4824267"/>
            <a:ext cx="115389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file.png" descr="file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0128" y="4641906"/>
            <a:ext cx="86541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older.png" descr="folder.png"/>
          <p:cNvPicPr>
            <a:picLocks noChangeAspect="1"/>
          </p:cNvPicPr>
          <p:nvPr/>
        </p:nvPicPr>
        <p:blipFill>
          <a:blip r:embed="rId41">
            <a:alphaModFix amt="70152"/>
          </a:blip>
          <a:stretch>
            <a:fillRect/>
          </a:stretch>
        </p:blipFill>
        <p:spPr>
          <a:xfrm>
            <a:off x="505704" y="4990748"/>
            <a:ext cx="115389" cy="115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308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293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007BC2"/>
              </a:solidFill>
              <a:ln w="3175" cap="flat">
                <a:solidFill>
                  <a:srgbClr val="007BC2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4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62AED9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2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3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4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6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7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09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20" name="Agrupar"/>
          <p:cNvGrpSpPr/>
          <p:nvPr/>
        </p:nvGrpSpPr>
        <p:grpSpPr>
          <a:xfrm>
            <a:off x="11491211" y="2484595"/>
            <a:ext cx="2235235" cy="7625783"/>
            <a:chOff x="0" y="0"/>
            <a:chExt cx="2235234" cy="7625782"/>
          </a:xfrm>
        </p:grpSpPr>
        <p:sp>
          <p:nvSpPr>
            <p:cNvPr id="311" name="Rectángulo"/>
            <p:cNvSpPr/>
            <p:nvPr/>
          </p:nvSpPr>
          <p:spPr>
            <a:xfrm>
              <a:off x="77575" y="99793"/>
              <a:ext cx="2106551" cy="7491721"/>
            </a:xfrm>
            <a:prstGeom prst="rect">
              <a:avLst/>
            </a:prstGeom>
            <a:solidFill>
              <a:srgbClr val="007BC2">
                <a:alpha val="73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Rectángulo"/>
            <p:cNvSpPr/>
            <p:nvPr/>
          </p:nvSpPr>
          <p:spPr>
            <a:xfrm>
              <a:off x="969739" y="0"/>
              <a:ext cx="36963" cy="7625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Rectángulo"/>
            <p:cNvSpPr/>
            <p:nvPr/>
          </p:nvSpPr>
          <p:spPr>
            <a:xfrm>
              <a:off x="20860" y="749300"/>
              <a:ext cx="2205042" cy="38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Rectángulo"/>
            <p:cNvSpPr/>
            <p:nvPr/>
          </p:nvSpPr>
          <p:spPr>
            <a:xfrm>
              <a:off x="0" y="1906504"/>
              <a:ext cx="2205041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Rectángulo"/>
            <p:cNvSpPr/>
            <p:nvPr/>
          </p:nvSpPr>
          <p:spPr>
            <a:xfrm>
              <a:off x="15630" y="2904207"/>
              <a:ext cx="2205042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Rectángulo"/>
            <p:cNvSpPr/>
            <p:nvPr/>
          </p:nvSpPr>
          <p:spPr>
            <a:xfrm>
              <a:off x="30193" y="3756803"/>
              <a:ext cx="2205042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7" name="Rectángulo"/>
            <p:cNvSpPr/>
            <p:nvPr/>
          </p:nvSpPr>
          <p:spPr>
            <a:xfrm>
              <a:off x="25400" y="4935624"/>
              <a:ext cx="2205041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8" name="Rectángulo"/>
            <p:cNvSpPr/>
            <p:nvPr/>
          </p:nvSpPr>
          <p:spPr>
            <a:xfrm>
              <a:off x="12700" y="6074092"/>
              <a:ext cx="2205041" cy="38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9" name="Rectángulo"/>
            <p:cNvSpPr/>
            <p:nvPr/>
          </p:nvSpPr>
          <p:spPr>
            <a:xfrm>
              <a:off x="15416" y="6999644"/>
              <a:ext cx="2205042" cy="38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321" name="Screen Shot 2023-07-25 at 11.32.13 AM.png" descr="Screen Shot 2023-07-25 at 11.32.13 AM.png"/>
          <p:cNvPicPr>
            <a:picLocks noChangeAspect="1"/>
          </p:cNvPicPr>
          <p:nvPr/>
        </p:nvPicPr>
        <p:blipFill>
          <a:blip r:embed="rId2"/>
          <a:srcRect b="22548"/>
          <a:stretch>
            <a:fillRect/>
          </a:stretch>
        </p:blipFill>
        <p:spPr>
          <a:xfrm>
            <a:off x="9077322" y="9089178"/>
            <a:ext cx="1045509" cy="99634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app_ui = ui.page_fluid(…"/>
          <p:cNvSpPr/>
          <p:nvPr/>
        </p:nvSpPr>
        <p:spPr>
          <a:xfrm>
            <a:off x="3665545" y="4116922"/>
            <a:ext cx="1612354" cy="170910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app_ui = ui.page_fluid(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ui.input_text("a", "A"),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ui.output_text("b")</a:t>
            </a:r>
            <a:r>
              <a:rPr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 @render.text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def b():</a:t>
            </a:r>
          </a:p>
          <a:p>
            <a:pPr>
              <a:spcBef>
                <a:spcPts val="0"/>
              </a:spcBef>
              <a:defRPr sz="950">
                <a:solidFill>
                  <a:srgbClr val="000000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  return input.a()</a:t>
            </a:r>
          </a:p>
        </p:txBody>
      </p:sp>
      <p:pic>
        <p:nvPicPr>
          <p:cNvPr id="323" name="pasted-image.tiff" descr="pasted-image.tiff"/>
          <p:cNvPicPr>
            <a:picLocks noChangeAspect="1"/>
          </p:cNvPicPr>
          <p:nvPr/>
        </p:nvPicPr>
        <p:blipFill>
          <a:blip r:embed="rId3"/>
          <a:srcRect b="9268"/>
          <a:stretch>
            <a:fillRect/>
          </a:stretch>
        </p:blipFill>
        <p:spPr>
          <a:xfrm>
            <a:off x="11390001" y="85676"/>
            <a:ext cx="1176250" cy="116944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Reactivity"/>
          <p:cNvSpPr txBox="1"/>
          <p:nvPr/>
        </p:nvSpPr>
        <p:spPr>
          <a:xfrm>
            <a:off x="308088" y="447154"/>
            <a:ext cx="138889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dirty="0"/>
              <a:t>Reactivity</a:t>
            </a:r>
          </a:p>
        </p:txBody>
      </p:sp>
      <p:sp>
        <p:nvSpPr>
          <p:cNvPr id="325" name="ui.panel_well(…"/>
          <p:cNvSpPr txBox="1"/>
          <p:nvPr/>
        </p:nvSpPr>
        <p:spPr>
          <a:xfrm>
            <a:off x="7080181" y="1877218"/>
            <a:ext cx="1639471" cy="60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pP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ui.panel_well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ui.input_date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(…),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ui.input_action_button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(…)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26" name="Línea"/>
          <p:cNvSpPr/>
          <p:nvPr/>
        </p:nvSpPr>
        <p:spPr>
          <a:xfrm>
            <a:off x="308088" y="412458"/>
            <a:ext cx="652587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7" name="Línea"/>
          <p:cNvSpPr/>
          <p:nvPr/>
        </p:nvSpPr>
        <p:spPr>
          <a:xfrm>
            <a:off x="7114857" y="412458"/>
            <a:ext cx="313853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8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9" name="Reactive values work together with reactive functions. Call a reactive value from within the arguments of one of these functions to avoid the error  No current reactive context."/>
          <p:cNvSpPr txBox="1"/>
          <p:nvPr/>
        </p:nvSpPr>
        <p:spPr>
          <a:xfrm>
            <a:off x="308088" y="800831"/>
            <a:ext cx="6438964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Reactive values work together with reactive functions. Call a reactive value from within the arguments of one of these functions to avoid the error  </a:t>
            </a:r>
            <a:r>
              <a:rPr sz="900" b="1">
                <a:solidFill>
                  <a:schemeClr val="accent4">
                    <a:satOff val="1488"/>
                    <a:lumOff val="-7242"/>
                  </a:schemeClr>
                </a:solidFill>
              </a:rPr>
              <a:t>No current reactive context.</a:t>
            </a:r>
          </a:p>
        </p:txBody>
      </p:sp>
      <p:sp>
        <p:nvSpPr>
          <p:cNvPr id="330" name="DISPLAY REACTIVE OUTPUT"/>
          <p:cNvSpPr txBox="1"/>
          <p:nvPr/>
        </p:nvSpPr>
        <p:spPr>
          <a:xfrm>
            <a:off x="3646240" y="3913053"/>
            <a:ext cx="1989327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sz="1100" dirty="0"/>
              <a:t>DISPLAY REACTIVE OUTPUT</a:t>
            </a:r>
          </a:p>
        </p:txBody>
      </p:sp>
      <p:sp>
        <p:nvSpPr>
          <p:cNvPr id="331" name="Layouts"/>
          <p:cNvSpPr txBox="1"/>
          <p:nvPr/>
        </p:nvSpPr>
        <p:spPr>
          <a:xfrm>
            <a:off x="7114857" y="428104"/>
            <a:ext cx="11247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dirty="0"/>
              <a:t>Layouts</a:t>
            </a:r>
          </a:p>
        </p:txBody>
      </p:sp>
      <p:sp>
        <p:nvSpPr>
          <p:cNvPr id="332" name="Línea"/>
          <p:cNvSpPr/>
          <p:nvPr/>
        </p:nvSpPr>
        <p:spPr>
          <a:xfrm>
            <a:off x="10526115" y="421754"/>
            <a:ext cx="815684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3" name="Combine multiple elements into a &quot;single element&quot; that has its own properties with a panel function:"/>
          <p:cNvSpPr txBox="1"/>
          <p:nvPr/>
        </p:nvSpPr>
        <p:spPr>
          <a:xfrm>
            <a:off x="7109815" y="788766"/>
            <a:ext cx="3135718" cy="25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sz="1050" dirty="0"/>
              <a:t>Combine multiple elements into a "single element" that has its own properties with a panel function:</a:t>
            </a:r>
          </a:p>
        </p:txBody>
      </p:sp>
      <p:grpSp>
        <p:nvGrpSpPr>
          <p:cNvPr id="342" name="Agrupar"/>
          <p:cNvGrpSpPr/>
          <p:nvPr/>
        </p:nvGrpSpPr>
        <p:grpSpPr>
          <a:xfrm>
            <a:off x="7126073" y="4239884"/>
            <a:ext cx="1270001" cy="966415"/>
            <a:chOff x="0" y="6349"/>
            <a:chExt cx="1270000" cy="966413"/>
          </a:xfrm>
        </p:grpSpPr>
        <p:sp>
          <p:nvSpPr>
            <p:cNvPr id="334" name="ui.row()"/>
            <p:cNvSpPr txBox="1"/>
            <p:nvPr/>
          </p:nvSpPr>
          <p:spPr>
            <a:xfrm>
              <a:off x="294051" y="6349"/>
              <a:ext cx="672059" cy="286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 algn="ctr">
                <a:spcBef>
                  <a:spcPts val="0"/>
                </a:spcBef>
                <a:defRPr>
                  <a:solidFill>
                    <a:srgbClr val="007BC2"/>
                  </a:solidFill>
                </a:defRPr>
              </a:lvl1pPr>
            </a:lstStyle>
            <a:p>
              <a:r>
                <a:t>ui.row()</a:t>
              </a:r>
            </a:p>
          </p:txBody>
        </p:sp>
        <p:grpSp>
          <p:nvGrpSpPr>
            <p:cNvPr id="341" name="Agrupar"/>
            <p:cNvGrpSpPr/>
            <p:nvPr/>
          </p:nvGrpSpPr>
          <p:grpSpPr>
            <a:xfrm>
              <a:off x="0" y="251149"/>
              <a:ext cx="1270000" cy="721615"/>
              <a:chOff x="0" y="0"/>
              <a:chExt cx="1270000" cy="721614"/>
            </a:xfrm>
          </p:grpSpPr>
          <p:sp>
            <p:nvSpPr>
              <p:cNvPr id="335" name="Rectángulo redondeado"/>
              <p:cNvSpPr/>
              <p:nvPr/>
            </p:nvSpPr>
            <p:spPr>
              <a:xfrm>
                <a:off x="0" y="0"/>
                <a:ext cx="1270000" cy="721615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6" name="Rectángulo redondeado"/>
              <p:cNvSpPr/>
              <p:nvPr/>
            </p:nvSpPr>
            <p:spPr>
              <a:xfrm>
                <a:off x="36057" y="392871"/>
                <a:ext cx="1199810" cy="288647"/>
              </a:xfrm>
              <a:prstGeom prst="roundRect">
                <a:avLst>
                  <a:gd name="adj" fmla="val 23042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7" name="row"/>
              <p:cNvSpPr/>
              <p:nvPr/>
            </p:nvSpPr>
            <p:spPr>
              <a:xfrm>
                <a:off x="32040" y="55782"/>
                <a:ext cx="1207845" cy="288647"/>
              </a:xfrm>
              <a:prstGeom prst="roundRect">
                <a:avLst>
                  <a:gd name="adj" fmla="val 23042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11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row</a:t>
                </a:r>
              </a:p>
            </p:txBody>
          </p:sp>
          <p:sp>
            <p:nvSpPr>
              <p:cNvPr id="338" name="column"/>
              <p:cNvSpPr/>
              <p:nvPr/>
            </p:nvSpPr>
            <p:spPr>
              <a:xfrm>
                <a:off x="36056" y="440701"/>
                <a:ext cx="1191777" cy="196496"/>
              </a:xfrm>
              <a:prstGeom prst="roundRect">
                <a:avLst>
                  <a:gd name="adj" fmla="val 14039"/>
                </a:avLst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column</a:t>
                </a:r>
              </a:p>
            </p:txBody>
          </p:sp>
          <p:sp>
            <p:nvSpPr>
              <p:cNvPr id="339" name="column"/>
              <p:cNvSpPr/>
              <p:nvPr/>
            </p:nvSpPr>
            <p:spPr>
              <a:xfrm>
                <a:off x="48107" y="101858"/>
                <a:ext cx="396889" cy="196496"/>
              </a:xfrm>
              <a:prstGeom prst="roundRect">
                <a:avLst>
                  <a:gd name="adj" fmla="val 14039"/>
                </a:avLst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column</a:t>
                </a:r>
              </a:p>
            </p:txBody>
          </p:sp>
          <p:sp>
            <p:nvSpPr>
              <p:cNvPr id="340" name="col"/>
              <p:cNvSpPr/>
              <p:nvPr/>
            </p:nvSpPr>
            <p:spPr>
              <a:xfrm>
                <a:off x="775596" y="100103"/>
                <a:ext cx="194837" cy="196496"/>
              </a:xfrm>
              <a:prstGeom prst="roundRect">
                <a:avLst>
                  <a:gd name="adj" fmla="val 14159"/>
                </a:avLst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col</a:t>
                </a:r>
              </a:p>
            </p:txBody>
          </p:sp>
        </p:grpSp>
      </p:grpSp>
      <p:sp>
        <p:nvSpPr>
          <p:cNvPr id="343" name="Layout panels with a layout function. Add elements as arguments of the layout functions."/>
          <p:cNvSpPr txBox="1"/>
          <p:nvPr/>
        </p:nvSpPr>
        <p:spPr>
          <a:xfrm>
            <a:off x="7109815" y="2767735"/>
            <a:ext cx="2954453" cy="29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dirty="0"/>
              <a:t>Layout panels with a layout function. Add elements as arguments of the layout functions. </a:t>
            </a:r>
          </a:p>
        </p:txBody>
      </p:sp>
      <p:sp>
        <p:nvSpPr>
          <p:cNvPr id="344" name="Layer ui.nav( )s on top of each other,…"/>
          <p:cNvSpPr txBox="1"/>
          <p:nvPr/>
        </p:nvSpPr>
        <p:spPr>
          <a:xfrm>
            <a:off x="7109815" y="5529982"/>
            <a:ext cx="2414847" cy="29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Layer </a:t>
            </a:r>
            <a:r>
              <a:rPr b="1"/>
              <a:t>ui.nav( )</a:t>
            </a:r>
            <a:r>
              <a:t>s on top of each other,</a:t>
            </a:r>
          </a:p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t>and navigate between them, with:</a:t>
            </a:r>
          </a:p>
        </p:txBody>
      </p:sp>
      <p:sp>
        <p:nvSpPr>
          <p:cNvPr id="345" name="app_ui = ui.page_fluid(…"/>
          <p:cNvSpPr txBox="1"/>
          <p:nvPr/>
        </p:nvSpPr>
        <p:spPr>
          <a:xfrm>
            <a:off x="8478590" y="3426577"/>
            <a:ext cx="1732332" cy="6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ui.page_fluid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ui.panel_title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 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ui.layout_sidebar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ui.panel_sidebar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 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ui.panel_main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 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350" name="Agrupar"/>
          <p:cNvGrpSpPr/>
          <p:nvPr/>
        </p:nvGrpSpPr>
        <p:grpSpPr>
          <a:xfrm>
            <a:off x="9446664" y="5425490"/>
            <a:ext cx="409110" cy="446962"/>
            <a:chOff x="0" y="0"/>
            <a:chExt cx="409108" cy="446960"/>
          </a:xfrm>
        </p:grpSpPr>
        <p:sp>
          <p:nvSpPr>
            <p:cNvPr id="346" name="Figura"/>
            <p:cNvSpPr/>
            <p:nvPr/>
          </p:nvSpPr>
          <p:spPr>
            <a:xfrm>
              <a:off x="0" y="0"/>
              <a:ext cx="282876" cy="445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7" y="21600"/>
                  </a:lnTo>
                  <a:lnTo>
                    <a:pt x="21564" y="18593"/>
                  </a:lnTo>
                  <a:lnTo>
                    <a:pt x="21600" y="2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47" name="Figura"/>
            <p:cNvSpPr/>
            <p:nvPr/>
          </p:nvSpPr>
          <p:spPr>
            <a:xfrm>
              <a:off x="56062" y="112508"/>
              <a:ext cx="211671" cy="3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" y="21600"/>
                  </a:lnTo>
                  <a:lnTo>
                    <a:pt x="21459" y="18517"/>
                  </a:lnTo>
                  <a:lnTo>
                    <a:pt x="21600" y="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48" name="Figura"/>
            <p:cNvSpPr/>
            <p:nvPr/>
          </p:nvSpPr>
          <p:spPr>
            <a:xfrm>
              <a:off x="126085" y="112508"/>
              <a:ext cx="211671" cy="3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" y="21600"/>
                  </a:lnTo>
                  <a:lnTo>
                    <a:pt x="21459" y="18237"/>
                  </a:lnTo>
                  <a:lnTo>
                    <a:pt x="21600" y="1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49" name="Figura"/>
            <p:cNvSpPr/>
            <p:nvPr/>
          </p:nvSpPr>
          <p:spPr>
            <a:xfrm>
              <a:off x="197439" y="112508"/>
              <a:ext cx="211670" cy="3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" y="21600"/>
                  </a:lnTo>
                  <a:lnTo>
                    <a:pt x="21459" y="18032"/>
                  </a:lnTo>
                  <a:lnTo>
                    <a:pt x="21600" y="1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55" name="Agrupar"/>
          <p:cNvGrpSpPr/>
          <p:nvPr/>
        </p:nvGrpSpPr>
        <p:grpSpPr>
          <a:xfrm>
            <a:off x="7000346" y="5981217"/>
            <a:ext cx="3128295" cy="2018501"/>
            <a:chOff x="0" y="-2140"/>
            <a:chExt cx="2954453" cy="2018499"/>
          </a:xfrm>
        </p:grpSpPr>
        <p:pic>
          <p:nvPicPr>
            <p:cNvPr id="351" name="Screen Shot 2023-07-25 at 12.24.04 PM.png" descr="Screen Shot 2023-07-25 at 12.24.04 PM.png"/>
            <p:cNvPicPr>
              <a:picLocks noChangeAspect="1"/>
            </p:cNvPicPr>
            <p:nvPr/>
          </p:nvPicPr>
          <p:blipFill>
            <a:blip r:embed="rId4"/>
            <a:srcRect t="520"/>
            <a:stretch>
              <a:fillRect/>
            </a:stretch>
          </p:blipFill>
          <p:spPr>
            <a:xfrm>
              <a:off x="1988450" y="700493"/>
              <a:ext cx="966003" cy="564240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2" name="Screen Shot 2023-07-25 at 12.23.14 PM.png" descr="Screen Shot 2023-07-25 at 12.23.14 PM.png"/>
            <p:cNvPicPr>
              <a:picLocks noChangeAspect="1"/>
            </p:cNvPicPr>
            <p:nvPr/>
          </p:nvPicPr>
          <p:blipFill>
            <a:blip r:embed="rId5"/>
            <a:srcRect b="4233"/>
            <a:stretch>
              <a:fillRect/>
            </a:stretch>
          </p:blipFill>
          <p:spPr>
            <a:xfrm>
              <a:off x="1988450" y="1357248"/>
              <a:ext cx="965995" cy="574573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3" name="Screen Shot 2023-07-25 at 12.20.08 PM.png" descr="Screen Shot 2023-07-25 at 12.20.08 PM.png"/>
            <p:cNvPicPr>
              <a:picLocks noChangeAspect="1"/>
            </p:cNvPicPr>
            <p:nvPr/>
          </p:nvPicPr>
          <p:blipFill>
            <a:blip r:embed="rId6"/>
            <a:srcRect b="23747"/>
            <a:stretch>
              <a:fillRect/>
            </a:stretch>
          </p:blipFill>
          <p:spPr>
            <a:xfrm>
              <a:off x="1988450" y="31109"/>
              <a:ext cx="965201" cy="573108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54" name="ui.page_fluid(ui.navset_tab(…"/>
            <p:cNvSpPr txBox="1"/>
            <p:nvPr/>
          </p:nvSpPr>
          <p:spPr>
            <a:xfrm>
              <a:off x="0" y="-2140"/>
              <a:ext cx="1834000" cy="2018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ui.page_fluid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  <a:r>
                <a:rPr b="1" dirty="0" err="1">
                  <a:solidFill>
                    <a:schemeClr val="tx1">
                      <a:lumMod val="50000"/>
                    </a:schemeClr>
                  </a:solidFill>
                </a:rPr>
                <a:t>ui.navset_tab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1",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2",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3", "contents")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ui.page_fluid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  <a:r>
                <a:rPr b="1" dirty="0" err="1">
                  <a:solidFill>
                    <a:schemeClr val="tx1">
                      <a:lumMod val="50000"/>
                    </a:schemeClr>
                  </a:solidFill>
                </a:rPr>
                <a:t>ui.navset_pill_list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1",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2", "contents"),</a:t>
              </a:r>
            </a:p>
            <a:p>
              <a:pPr>
                <a:lnSpc>
                  <a:spcPct val="90000"/>
                </a:lnSpc>
                <a:spcBef>
                  <a:spcPts val="50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3", "contents")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 err="1">
                  <a:solidFill>
                    <a:schemeClr val="tx1">
                      <a:lumMod val="50000"/>
                    </a:schemeClr>
                  </a:solidFill>
                </a:rPr>
                <a:t>ui.page_navbar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1",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2",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3",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title = "Page"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56" name="ui.panel_absolute()…"/>
          <p:cNvSpPr txBox="1"/>
          <p:nvPr/>
        </p:nvSpPr>
        <p:spPr>
          <a:xfrm>
            <a:off x="7387614" y="1189515"/>
            <a:ext cx="2742945" cy="582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2" spcCol="137147"/>
          <a:lstStyle/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ui.panel_absolute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ui.panel_conditional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 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ui.panel_fixed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ui.panel_main</a:t>
            </a:r>
            <a:r>
              <a:rPr sz="900" dirty="0">
                <a:solidFill>
                  <a:srgbClr val="000000"/>
                </a:solidFill>
              </a:rPr>
              <a:t>()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ui.panel_sidebar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ui.panel_title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ui.panel_well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sz="900" dirty="0" err="1"/>
              <a:t>ui.row</a:t>
            </a:r>
            <a:r>
              <a:rPr sz="900" dirty="0"/>
              <a:t>() / </a:t>
            </a:r>
            <a:r>
              <a:rPr sz="900" dirty="0" err="1"/>
              <a:t>ui.column</a:t>
            </a:r>
            <a:r>
              <a:rPr sz="900" dirty="0"/>
              <a:t>() </a:t>
            </a:r>
          </a:p>
        </p:txBody>
      </p:sp>
      <p:sp>
        <p:nvSpPr>
          <p:cNvPr id="357" name="Línea"/>
          <p:cNvSpPr/>
          <p:nvPr/>
        </p:nvSpPr>
        <p:spPr>
          <a:xfrm>
            <a:off x="7113747" y="8134058"/>
            <a:ext cx="3135154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Themes"/>
          <p:cNvSpPr txBox="1"/>
          <p:nvPr/>
        </p:nvSpPr>
        <p:spPr>
          <a:xfrm>
            <a:off x="7114857" y="8165579"/>
            <a:ext cx="115960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dirty="0"/>
              <a:t>Themes</a:t>
            </a:r>
          </a:p>
        </p:txBody>
      </p:sp>
      <p:sp>
        <p:nvSpPr>
          <p:cNvPr id="359" name="Use the shinyswatch package to add existing bootstrap themes to your Shiny app ui."/>
          <p:cNvSpPr txBox="1"/>
          <p:nvPr/>
        </p:nvSpPr>
        <p:spPr>
          <a:xfrm>
            <a:off x="7114857" y="8569553"/>
            <a:ext cx="31256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78358">
              <a:lnSpc>
                <a:spcPct val="90000"/>
              </a:lnSpc>
              <a:spcBef>
                <a:spcPts val="1100"/>
              </a:spcBef>
              <a:defRPr sz="1188" b="0">
                <a:solidFill>
                  <a:srgbClr val="000000"/>
                </a:solidFill>
              </a:defRPr>
            </a:pPr>
            <a:r>
              <a:rPr sz="1100" dirty="0"/>
              <a:t>Use the </a:t>
            </a:r>
            <a:r>
              <a:rPr sz="1100" b="1" dirty="0" err="1"/>
              <a:t>shinyswatch</a:t>
            </a:r>
            <a:r>
              <a:rPr sz="1100" dirty="0"/>
              <a:t> package to add existing bootstrap themes to your Shiny app </a:t>
            </a:r>
            <a:r>
              <a:rPr sz="1100" dirty="0" err="1"/>
              <a:t>ui</a:t>
            </a:r>
            <a:r>
              <a:rPr sz="1100" dirty="0"/>
              <a:t>. </a:t>
            </a:r>
          </a:p>
        </p:txBody>
      </p:sp>
      <p:sp>
        <p:nvSpPr>
          <p:cNvPr id="360" name="import shinyswatch…"/>
          <p:cNvSpPr/>
          <p:nvPr/>
        </p:nvSpPr>
        <p:spPr>
          <a:xfrm>
            <a:off x="7109326" y="9096847"/>
            <a:ext cx="1824475" cy="98861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80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import shinyswatch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app_ui = ui.page_fluid(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shinyswatch.theme.darkly()</a:t>
            </a:r>
            <a:r>
              <a:rPr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... 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61" name="Flecha"/>
          <p:cNvSpPr/>
          <p:nvPr/>
        </p:nvSpPr>
        <p:spPr>
          <a:xfrm>
            <a:off x="8634529" y="9753593"/>
            <a:ext cx="511019" cy="276334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94B1DC"/>
                </a:solidFill>
              </a:defRPr>
            </a:pPr>
            <a:endParaRPr/>
          </a:p>
        </p:txBody>
      </p:sp>
      <p:sp>
        <p:nvSpPr>
          <p:cNvPr id="362" name="# ……"/>
          <p:cNvSpPr/>
          <p:nvPr/>
        </p:nvSpPr>
        <p:spPr>
          <a:xfrm>
            <a:off x="314943" y="6115968"/>
            <a:ext cx="1606758" cy="171505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def re():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return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input.a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  +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input.b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63" name="@reactive.calc Makes a function a reactive expression. Shiny notifies functions that use the expression when it becomes invalidated, triggering recomputation. Shiny caches the value of the expression while it is valid to avoid unnecessary computation."/>
          <p:cNvSpPr txBox="1"/>
          <p:nvPr/>
        </p:nvSpPr>
        <p:spPr>
          <a:xfrm>
            <a:off x="2132603" y="6101681"/>
            <a:ext cx="1298730" cy="180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>
                <a:solidFill>
                  <a:srgbClr val="000000"/>
                </a:solidFill>
              </a:defRPr>
            </a:pPr>
            <a:r>
              <a:rPr dirty="0"/>
              <a:t>@reactive.calc </a:t>
            </a:r>
            <a:r>
              <a:rPr sz="1000" b="0" dirty="0"/>
              <a:t>Makes a function a reactive expression. Shiny notifies functions that use the expression when it becomes invalidated, triggering </a:t>
            </a:r>
            <a:r>
              <a:rPr sz="1000" b="0" dirty="0" err="1"/>
              <a:t>recomputation</a:t>
            </a:r>
            <a:r>
              <a:rPr sz="1000" b="0" dirty="0"/>
              <a:t>. Shiny caches the value of the expression while it is valid to avoid unnecessary computation.</a:t>
            </a:r>
          </a:p>
        </p:txBody>
      </p:sp>
      <p:sp>
        <p:nvSpPr>
          <p:cNvPr id="364" name="CREATE REACTIVE EXPRESSIONS"/>
          <p:cNvSpPr txBox="1"/>
          <p:nvPr/>
        </p:nvSpPr>
        <p:spPr>
          <a:xfrm>
            <a:off x="288227" y="5909836"/>
            <a:ext cx="257581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t>CREATE REACTIVE EXPRESSIONS</a:t>
            </a:r>
          </a:p>
        </p:txBody>
      </p:sp>
      <p:sp>
        <p:nvSpPr>
          <p:cNvPr id="365" name="# ……"/>
          <p:cNvSpPr/>
          <p:nvPr/>
        </p:nvSpPr>
        <p:spPr>
          <a:xfrm>
            <a:off x="3666812" y="6120417"/>
            <a:ext cx="1609820" cy="171024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@reactive.effect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@reactive.event(input.a)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def print():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    print("Hi")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66" name="PERFORM SIDE EFFECTS"/>
          <p:cNvSpPr txBox="1"/>
          <p:nvPr/>
        </p:nvSpPr>
        <p:spPr>
          <a:xfrm>
            <a:off x="3645025" y="5916481"/>
            <a:ext cx="190936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t>PERFORM SIDE EFFECTS</a:t>
            </a:r>
          </a:p>
        </p:txBody>
      </p:sp>
      <p:sp>
        <p:nvSpPr>
          <p:cNvPr id="367" name="# …def server(…"/>
          <p:cNvSpPr/>
          <p:nvPr/>
        </p:nvSpPr>
        <p:spPr>
          <a:xfrm>
            <a:off x="3669127" y="8139304"/>
            <a:ext cx="1605189" cy="171024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# …def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@render.text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def a():</a:t>
            </a:r>
          </a:p>
          <a:p>
            <a:pPr>
              <a:spcBef>
                <a:spcPts val="0"/>
              </a:spcBef>
              <a:defRPr sz="1000">
                <a:solidFill>
                  <a:srgbClr val="000000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  with reactive.isolate():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    return input.a()</a:t>
            </a:r>
            <a:endParaRPr b="1">
              <a:solidFill>
                <a:schemeClr val="tx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68" name="REMOVE REACTIVITY"/>
          <p:cNvSpPr txBox="1"/>
          <p:nvPr/>
        </p:nvSpPr>
        <p:spPr>
          <a:xfrm>
            <a:off x="3642411" y="7929791"/>
            <a:ext cx="162153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t>REMOVE REACTIVITY</a:t>
            </a:r>
          </a:p>
        </p:txBody>
      </p:sp>
      <p:sp>
        <p:nvSpPr>
          <p:cNvPr id="369" name="# ……"/>
          <p:cNvSpPr/>
          <p:nvPr/>
        </p:nvSpPr>
        <p:spPr>
          <a:xfrm>
            <a:off x="315982" y="8135961"/>
            <a:ext cx="1604680" cy="171024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  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@reactive.event(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input.a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def re():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return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input.b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70" name="REACT BASED ON EVENT"/>
          <p:cNvSpPr txBox="1"/>
          <p:nvPr/>
        </p:nvSpPr>
        <p:spPr>
          <a:xfrm>
            <a:off x="291671" y="7929829"/>
            <a:ext cx="193481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t>REACT BASED ON EVENT</a:t>
            </a:r>
          </a:p>
        </p:txBody>
      </p:sp>
      <p:sp>
        <p:nvSpPr>
          <p:cNvPr id="371" name="ui.input_*() makes an input widget that saves a reactive value as input.&lt;id&gt;()."/>
          <p:cNvSpPr txBox="1"/>
          <p:nvPr/>
        </p:nvSpPr>
        <p:spPr>
          <a:xfrm>
            <a:off x="2117037" y="4276463"/>
            <a:ext cx="1241427" cy="64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66674">
              <a:lnSpc>
                <a:spcPct val="80000"/>
              </a:lnSpc>
              <a:spcBef>
                <a:spcPts val="0"/>
              </a:spcBef>
              <a:defRPr sz="1164">
                <a:solidFill>
                  <a:srgbClr val="000000"/>
                </a:solidFill>
              </a:defRPr>
            </a:pPr>
            <a:r>
              <a:rPr dirty="0" err="1"/>
              <a:t>ui.input</a:t>
            </a:r>
            <a:r>
              <a:rPr dirty="0"/>
              <a:t>_*() </a:t>
            </a:r>
            <a:r>
              <a:rPr sz="970" b="0" dirty="0"/>
              <a:t>makes an input widget that saves a reactive value as </a:t>
            </a:r>
            <a:r>
              <a:rPr sz="970" dirty="0"/>
              <a:t>input.&lt;id&gt;()</a:t>
            </a:r>
            <a:r>
              <a:rPr sz="970" b="0" dirty="0"/>
              <a:t>.</a:t>
            </a:r>
          </a:p>
        </p:txBody>
      </p:sp>
      <p:sp>
        <p:nvSpPr>
          <p:cNvPr id="372" name="reactive.value( ) Creates an object whose value you can set."/>
          <p:cNvSpPr txBox="1"/>
          <p:nvPr/>
        </p:nvSpPr>
        <p:spPr>
          <a:xfrm>
            <a:off x="2020065" y="5026225"/>
            <a:ext cx="1273222" cy="62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reactive.value</a:t>
            </a:r>
            <a:r>
              <a:rPr b="1" dirty="0"/>
              <a:t>(</a:t>
            </a:r>
            <a:r>
              <a:rPr b="1" dirty="0">
                <a:solidFill>
                  <a:srgbClr val="A6AAA9"/>
                </a:solidFill>
              </a:rPr>
              <a:t> </a:t>
            </a:r>
            <a:r>
              <a:rPr b="1" dirty="0"/>
              <a:t>) </a:t>
            </a:r>
            <a:r>
              <a:rPr sz="1000" dirty="0"/>
              <a:t>Creates an object whose value you can set.</a:t>
            </a:r>
          </a:p>
        </p:txBody>
      </p:sp>
      <p:sp>
        <p:nvSpPr>
          <p:cNvPr id="373" name="CREATE YOUR OWN REACTIVE VALUES"/>
          <p:cNvSpPr txBox="1"/>
          <p:nvPr/>
        </p:nvSpPr>
        <p:spPr>
          <a:xfrm>
            <a:off x="293359" y="3913053"/>
            <a:ext cx="2782813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sz="1100" dirty="0"/>
              <a:t>CREATE YOUR OWN REACTIVE VALUES</a:t>
            </a:r>
          </a:p>
        </p:txBody>
      </p:sp>
      <p:sp>
        <p:nvSpPr>
          <p:cNvPr id="374" name="# ……"/>
          <p:cNvSpPr/>
          <p:nvPr/>
        </p:nvSpPr>
        <p:spPr>
          <a:xfrm>
            <a:off x="318495" y="4116922"/>
            <a:ext cx="1599654" cy="170910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ui.page_fluid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</a:rPr>
              <a:t>ui.input_text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("a", "A")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</a:rPr>
              <a:t>rv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</a:rPr>
              <a:t>reactive.Value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rv.set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(5)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pic>
        <p:nvPicPr>
          <p:cNvPr id="375" name="posit-full-color.png" descr="posit-full-color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@reactive.event( ) Makes a function react only when a specified value is invalidated, here input.a."/>
          <p:cNvSpPr txBox="1"/>
          <p:nvPr/>
        </p:nvSpPr>
        <p:spPr>
          <a:xfrm>
            <a:off x="2117037" y="8609448"/>
            <a:ext cx="1314295" cy="76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66674">
              <a:lnSpc>
                <a:spcPct val="80000"/>
              </a:lnSpc>
              <a:defRPr sz="1164">
                <a:solidFill>
                  <a:srgbClr val="000000"/>
                </a:solidFill>
              </a:defRPr>
            </a:pPr>
            <a:r>
              <a:rPr dirty="0"/>
              <a:t>@reactive.event( ) </a:t>
            </a:r>
            <a:r>
              <a:rPr sz="970" b="0" dirty="0"/>
              <a:t>Makes a function react </a:t>
            </a:r>
            <a:r>
              <a:rPr sz="970" b="0" i="1" dirty="0"/>
              <a:t>only when</a:t>
            </a:r>
            <a:r>
              <a:rPr sz="970" b="0" dirty="0"/>
              <a:t> a specified value is invalidated, here </a:t>
            </a:r>
            <a:r>
              <a:rPr sz="970" b="0" dirty="0" err="1"/>
              <a:t>input.a</a:t>
            </a:r>
            <a:r>
              <a:rPr sz="970" b="0" dirty="0"/>
              <a:t>.</a:t>
            </a:r>
          </a:p>
        </p:txBody>
      </p:sp>
      <p:sp>
        <p:nvSpPr>
          <p:cNvPr id="377" name="ui.output_*() adds an output element to the UI."/>
          <p:cNvSpPr txBox="1"/>
          <p:nvPr/>
        </p:nvSpPr>
        <p:spPr>
          <a:xfrm>
            <a:off x="5445298" y="4153372"/>
            <a:ext cx="1242699" cy="544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 err="1"/>
              <a:t>ui.output</a:t>
            </a:r>
            <a:r>
              <a:rPr dirty="0"/>
              <a:t>_*() </a:t>
            </a:r>
            <a:r>
              <a:rPr sz="1000" b="0" dirty="0"/>
              <a:t>adds an output element to the UI.</a:t>
            </a:r>
          </a:p>
        </p:txBody>
      </p:sp>
      <p:sp>
        <p:nvSpPr>
          <p:cNvPr id="378" name="def &lt;id&gt;(): Code to generate the output"/>
          <p:cNvSpPr txBox="1"/>
          <p:nvPr/>
        </p:nvSpPr>
        <p:spPr>
          <a:xfrm>
            <a:off x="5469733" y="5317951"/>
            <a:ext cx="1320589" cy="33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/>
              <a:t>def &lt;id&gt;(): </a:t>
            </a:r>
            <a:r>
              <a:rPr sz="1000" b="0" dirty="0"/>
              <a:t>Code to generate the output</a:t>
            </a:r>
          </a:p>
        </p:txBody>
      </p:sp>
      <p:sp>
        <p:nvSpPr>
          <p:cNvPr id="379" name="@render.*…"/>
          <p:cNvSpPr txBox="1"/>
          <p:nvPr/>
        </p:nvSpPr>
        <p:spPr>
          <a:xfrm>
            <a:off x="5469732" y="4689083"/>
            <a:ext cx="1325026" cy="46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/>
              <a:t>@render.*</a:t>
            </a:r>
          </a:p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sz="1000" b="0" dirty="0"/>
              <a:t>Decorator to identify and render outputs</a:t>
            </a:r>
          </a:p>
        </p:txBody>
      </p:sp>
      <p:sp>
        <p:nvSpPr>
          <p:cNvPr id="380" name="@reactive.effect Reactively trigger a function with a side effect. Call a reactive value or use @reactive.event to specify when the function will rerun."/>
          <p:cNvSpPr txBox="1"/>
          <p:nvPr/>
        </p:nvSpPr>
        <p:spPr>
          <a:xfrm>
            <a:off x="5528962" y="6259379"/>
            <a:ext cx="1261589" cy="1428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/>
              <a:t>@reactive.effect </a:t>
            </a:r>
            <a:r>
              <a:rPr sz="1000" b="0" dirty="0"/>
              <a:t>Reactively trigger a function with a side effect. Call a reactive value or use @reactive.event to specify when the function will rerun.</a:t>
            </a:r>
          </a:p>
        </p:txBody>
      </p:sp>
      <p:sp>
        <p:nvSpPr>
          <p:cNvPr id="381" name="reactive.isolate() Create non-reactive context within a reactive function. Calling a reactive value within this context will not cause the calling function to re-execute should the value become invalid."/>
          <p:cNvSpPr txBox="1"/>
          <p:nvPr/>
        </p:nvSpPr>
        <p:spPr>
          <a:xfrm>
            <a:off x="5492923" y="8228663"/>
            <a:ext cx="1347568" cy="157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 err="1"/>
              <a:t>reactive.isolate</a:t>
            </a:r>
            <a:r>
              <a:rPr dirty="0"/>
              <a:t>() </a:t>
            </a:r>
            <a:r>
              <a:rPr sz="1000" b="0" dirty="0"/>
              <a:t>Create non-reactive context within a reactive function. Calling a reactive value within this context will </a:t>
            </a:r>
            <a:r>
              <a:rPr sz="1000" b="0" i="1" dirty="0"/>
              <a:t>not</a:t>
            </a:r>
            <a:r>
              <a:rPr sz="1000" b="0" dirty="0"/>
              <a:t> cause the calling function to re-execute should the value become invalid.</a:t>
            </a:r>
          </a:p>
        </p:txBody>
      </p:sp>
      <p:pic>
        <p:nvPicPr>
          <p:cNvPr id="382" name="Screen Shot 2023-07-25 at 11.44.24 AM.png" descr="Screen Shot 2023-07-25 at 11.44.24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8750" y="1878806"/>
            <a:ext cx="889001" cy="70967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83" name="Flecha"/>
          <p:cNvSpPr/>
          <p:nvPr/>
        </p:nvSpPr>
        <p:spPr>
          <a:xfrm>
            <a:off x="8662308" y="2095477"/>
            <a:ext cx="409110" cy="276333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92" name="Agrupar"/>
          <p:cNvGrpSpPr/>
          <p:nvPr/>
        </p:nvGrpSpPr>
        <p:grpSpPr>
          <a:xfrm>
            <a:off x="7026799" y="3161934"/>
            <a:ext cx="1476773" cy="982120"/>
            <a:chOff x="-32737" y="6349"/>
            <a:chExt cx="1476771" cy="982118"/>
          </a:xfrm>
        </p:grpSpPr>
        <p:sp>
          <p:nvSpPr>
            <p:cNvPr id="384" name="ui.layout_sidebar()"/>
            <p:cNvSpPr txBox="1"/>
            <p:nvPr/>
          </p:nvSpPr>
          <p:spPr>
            <a:xfrm>
              <a:off x="-32738" y="6349"/>
              <a:ext cx="1476773" cy="286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 algn="ctr">
                <a:spcBef>
                  <a:spcPts val="0"/>
                </a:spcBef>
                <a:defRPr>
                  <a:solidFill>
                    <a:srgbClr val="007BC2"/>
                  </a:solidFill>
                </a:defRPr>
              </a:lvl1pPr>
            </a:lstStyle>
            <a:p>
              <a:r>
                <a:t>ui.layout_sidebar()</a:t>
              </a:r>
            </a:p>
          </p:txBody>
        </p:sp>
        <p:grpSp>
          <p:nvGrpSpPr>
            <p:cNvPr id="391" name="Agrupar"/>
            <p:cNvGrpSpPr/>
            <p:nvPr/>
          </p:nvGrpSpPr>
          <p:grpSpPr>
            <a:xfrm>
              <a:off x="70850" y="267082"/>
              <a:ext cx="1269598" cy="721387"/>
              <a:chOff x="0" y="0"/>
              <a:chExt cx="1269597" cy="721385"/>
            </a:xfrm>
          </p:grpSpPr>
          <p:sp>
            <p:nvSpPr>
              <p:cNvPr id="385" name="Rectángulo redondeado"/>
              <p:cNvSpPr/>
              <p:nvPr/>
            </p:nvSpPr>
            <p:spPr>
              <a:xfrm>
                <a:off x="0" y="0"/>
                <a:ext cx="1269598" cy="721386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390" name="Agrupar"/>
              <p:cNvGrpSpPr/>
              <p:nvPr/>
            </p:nvGrpSpPr>
            <p:grpSpPr>
              <a:xfrm>
                <a:off x="50096" y="47544"/>
                <a:ext cx="1161182" cy="626298"/>
                <a:chOff x="0" y="0"/>
                <a:chExt cx="1161180" cy="626296"/>
              </a:xfrm>
            </p:grpSpPr>
            <p:grpSp>
              <p:nvGrpSpPr>
                <p:cNvPr id="388" name="Agrupar"/>
                <p:cNvGrpSpPr/>
                <p:nvPr/>
              </p:nvGrpSpPr>
              <p:grpSpPr>
                <a:xfrm>
                  <a:off x="0" y="193262"/>
                  <a:ext cx="1161180" cy="433035"/>
                  <a:chOff x="0" y="0"/>
                  <a:chExt cx="1161179" cy="433034"/>
                </a:xfrm>
              </p:grpSpPr>
              <p:sp>
                <p:nvSpPr>
                  <p:cNvPr id="386" name="side…"/>
                  <p:cNvSpPr/>
                  <p:nvPr/>
                </p:nvSpPr>
                <p:spPr>
                  <a:xfrm>
                    <a:off x="0" y="617"/>
                    <a:ext cx="309736" cy="431801"/>
                  </a:xfrm>
                  <a:prstGeom prst="roundRect">
                    <a:avLst>
                      <a:gd name="adj" fmla="val 21467"/>
                    </a:avLst>
                  </a:prstGeom>
                  <a:solidFill>
                    <a:srgbClr val="DCDEE0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12700" tIns="12700" rIns="12700" bIns="1270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side</a:t>
                    </a:r>
                  </a:p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panel</a:t>
                    </a:r>
                  </a:p>
                </p:txBody>
              </p:sp>
              <p:sp>
                <p:nvSpPr>
                  <p:cNvPr id="387" name="main…"/>
                  <p:cNvSpPr/>
                  <p:nvPr/>
                </p:nvSpPr>
                <p:spPr>
                  <a:xfrm>
                    <a:off x="346484" y="0"/>
                    <a:ext cx="814696" cy="433035"/>
                  </a:xfrm>
                  <a:prstGeom prst="roundRect">
                    <a:avLst>
                      <a:gd name="adj" fmla="val 15354"/>
                    </a:avLst>
                  </a:prstGeom>
                  <a:solidFill>
                    <a:srgbClr val="A6AAA9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4570" tIns="54570" rIns="54570" bIns="5457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main</a:t>
                    </a:r>
                  </a:p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panel</a:t>
                    </a:r>
                  </a:p>
                </p:txBody>
              </p:sp>
            </p:grpSp>
            <p:sp>
              <p:nvSpPr>
                <p:cNvPr id="389" name="title panel"/>
                <p:cNvSpPr/>
                <p:nvPr/>
              </p:nvSpPr>
              <p:spPr>
                <a:xfrm>
                  <a:off x="0" y="0"/>
                  <a:ext cx="1161181" cy="159477"/>
                </a:xfrm>
                <a:prstGeom prst="roundRect">
                  <a:avLst>
                    <a:gd name="adj" fmla="val 41189"/>
                  </a:avLst>
                </a:prstGeom>
                <a:solidFill>
                  <a:srgbClr val="D6D6D6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lnSpc>
                      <a:spcPct val="80000"/>
                    </a:lnSpc>
                    <a:spcBef>
                      <a:spcPts val="0"/>
                    </a:spcBef>
                    <a:defRPr sz="900" b="0">
                      <a:solidFill>
                        <a:srgbClr val="000000"/>
                      </a:solidFill>
                    </a:defRPr>
                  </a:lvl1pPr>
                </a:lstStyle>
                <a:p>
                  <a:r>
                    <a:t>title panel</a:t>
                  </a:r>
                </a:p>
              </p:txBody>
            </p:sp>
          </p:grpSp>
        </p:grpSp>
      </p:grpSp>
      <p:sp>
        <p:nvSpPr>
          <p:cNvPr id="393" name="app_ui = ui.page_fluid(…"/>
          <p:cNvSpPr txBox="1"/>
          <p:nvPr/>
        </p:nvSpPr>
        <p:spPr>
          <a:xfrm>
            <a:off x="8478590" y="4489507"/>
            <a:ext cx="1850188" cy="6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ui.page_fluid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ui.row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ui.column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width = 4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ui.column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width = 2, offset = 3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ui.row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ui.column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width = 12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94" name="Shiny…"/>
          <p:cNvSpPr txBox="1"/>
          <p:nvPr/>
        </p:nvSpPr>
        <p:spPr>
          <a:xfrm>
            <a:off x="10522364" y="501129"/>
            <a:ext cx="172438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9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dirty="0"/>
              <a:t>Shiny</a:t>
            </a:r>
          </a:p>
          <a:p>
            <a:pPr lvl="1" indent="0">
              <a:lnSpc>
                <a:spcPct val="9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dirty="0"/>
              <a:t>for R</a:t>
            </a:r>
          </a:p>
          <a:p>
            <a:pPr lvl="1" indent="0">
              <a:lnSpc>
                <a:spcPct val="9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dirty="0"/>
              <a:t>Comparison</a:t>
            </a:r>
          </a:p>
        </p:txBody>
      </p:sp>
      <p:sp>
        <p:nvSpPr>
          <p:cNvPr id="395" name="Shiny for Python is quite similar to Shiny for…"/>
          <p:cNvSpPr txBox="1"/>
          <p:nvPr/>
        </p:nvSpPr>
        <p:spPr>
          <a:xfrm>
            <a:off x="10530193" y="1605985"/>
            <a:ext cx="1583270" cy="66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 dirty="0"/>
              <a:t>Shiny for Python is quite similar to Shiny for </a:t>
            </a:r>
          </a:p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 dirty="0"/>
              <a:t>R with a few </a:t>
            </a:r>
          </a:p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 dirty="0"/>
              <a:t>important </a:t>
            </a:r>
          </a:p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1050" dirty="0"/>
              <a:t>differences:</a:t>
            </a:r>
          </a:p>
        </p:txBody>
      </p:sp>
      <p:sp>
        <p:nvSpPr>
          <p:cNvPr id="396" name="1.…"/>
          <p:cNvSpPr txBox="1"/>
          <p:nvPr/>
        </p:nvSpPr>
        <p:spPr>
          <a:xfrm>
            <a:off x="10535720" y="2612377"/>
            <a:ext cx="104537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1.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Call inputs as </a:t>
            </a:r>
            <a:r>
              <a:rPr sz="1050" b="1" dirty="0"/>
              <a:t>input.&lt;id&gt;()</a:t>
            </a:r>
          </a:p>
        </p:txBody>
      </p:sp>
      <p:pic>
        <p:nvPicPr>
          <p:cNvPr id="397" name="Screen Shot 2023-07-25 at 1.51.37 PM.png" descr="Screen Shot 2023-07-25 at 1.51.37 PM.png"/>
          <p:cNvPicPr>
            <a:picLocks noChangeAspect="1"/>
          </p:cNvPicPr>
          <p:nvPr/>
        </p:nvPicPr>
        <p:blipFill>
          <a:blip r:embed="rId9"/>
          <a:srcRect t="4664" b="6997"/>
          <a:stretch>
            <a:fillRect/>
          </a:stretch>
        </p:blipFill>
        <p:spPr>
          <a:xfrm>
            <a:off x="11605768" y="2023329"/>
            <a:ext cx="730143" cy="481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asted-image.tiff" descr="pasted-image.tiff"/>
          <p:cNvPicPr>
            <a:picLocks noChangeAspect="1"/>
          </p:cNvPicPr>
          <p:nvPr/>
        </p:nvPicPr>
        <p:blipFill>
          <a:blip r:embed="rId3"/>
          <a:srcRect b="9577"/>
          <a:stretch>
            <a:fillRect/>
          </a:stretch>
        </p:blipFill>
        <p:spPr>
          <a:xfrm>
            <a:off x="12780216" y="2023329"/>
            <a:ext cx="485441" cy="48098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input$x"/>
          <p:cNvSpPr txBox="1"/>
          <p:nvPr/>
        </p:nvSpPr>
        <p:spPr>
          <a:xfrm>
            <a:off x="11543387" y="2525422"/>
            <a:ext cx="531367" cy="2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r>
              <a:t>input$x</a:t>
            </a:r>
          </a:p>
        </p:txBody>
      </p:sp>
      <p:sp>
        <p:nvSpPr>
          <p:cNvPr id="400" name="input.x()"/>
          <p:cNvSpPr txBox="1"/>
          <p:nvPr/>
        </p:nvSpPr>
        <p:spPr>
          <a:xfrm>
            <a:off x="12464474" y="2525422"/>
            <a:ext cx="580604" cy="2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r>
              <a:t>input.x()</a:t>
            </a:r>
          </a:p>
        </p:txBody>
      </p:sp>
      <p:sp>
        <p:nvSpPr>
          <p:cNvPr id="401" name="output$y &lt;-…"/>
          <p:cNvSpPr txBox="1"/>
          <p:nvPr/>
        </p:nvSpPr>
        <p:spPr>
          <a:xfrm>
            <a:off x="11543387" y="3223690"/>
            <a:ext cx="943767" cy="38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 err="1"/>
              <a:t>output$y</a:t>
            </a:r>
            <a:r>
              <a:rPr sz="900" dirty="0"/>
              <a:t> &lt;- 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</a:t>
            </a:r>
            <a:r>
              <a:rPr sz="900" dirty="0" err="1"/>
              <a:t>renderText</a:t>
            </a:r>
            <a:r>
              <a:rPr sz="900" dirty="0"/>
              <a:t>(z())</a:t>
            </a:r>
          </a:p>
        </p:txBody>
      </p:sp>
      <p:sp>
        <p:nvSpPr>
          <p:cNvPr id="402" name="@renderText…"/>
          <p:cNvSpPr txBox="1"/>
          <p:nvPr/>
        </p:nvSpPr>
        <p:spPr>
          <a:xfrm>
            <a:off x="12464474" y="3204552"/>
            <a:ext cx="850789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@renderText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y():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return z()</a:t>
            </a:r>
          </a:p>
        </p:txBody>
      </p:sp>
      <p:sp>
        <p:nvSpPr>
          <p:cNvPr id="403" name="dateInput()…"/>
          <p:cNvSpPr txBox="1"/>
          <p:nvPr/>
        </p:nvSpPr>
        <p:spPr>
          <a:xfrm>
            <a:off x="11543387" y="9491038"/>
            <a:ext cx="736068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dateInput()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textInput()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04" name="ui.input_date()…"/>
          <p:cNvSpPr txBox="1"/>
          <p:nvPr/>
        </p:nvSpPr>
        <p:spPr>
          <a:xfrm>
            <a:off x="12464474" y="9484238"/>
            <a:ext cx="933761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ui.input_date()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ui.input_text()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05" name="reactiveVal(1)"/>
          <p:cNvSpPr txBox="1"/>
          <p:nvPr/>
        </p:nvSpPr>
        <p:spPr>
          <a:xfrm>
            <a:off x="11543387" y="7423694"/>
            <a:ext cx="973343" cy="2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reactiveVal(1)</a:t>
            </a:r>
          </a:p>
        </p:txBody>
      </p:sp>
      <p:sp>
        <p:nvSpPr>
          <p:cNvPr id="406" name="reactive.value(1)"/>
          <p:cNvSpPr txBox="1"/>
          <p:nvPr/>
        </p:nvSpPr>
        <p:spPr>
          <a:xfrm>
            <a:off x="12464474" y="7416864"/>
            <a:ext cx="1154516" cy="2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reactive.value(1)</a:t>
            </a:r>
          </a:p>
        </p:txBody>
      </p:sp>
      <p:sp>
        <p:nvSpPr>
          <p:cNvPr id="407" name="8.…"/>
          <p:cNvSpPr txBox="1"/>
          <p:nvPr/>
        </p:nvSpPr>
        <p:spPr>
          <a:xfrm>
            <a:off x="10535720" y="9384958"/>
            <a:ext cx="1045370" cy="68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8.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Functions are intuitively organized into submodules</a:t>
            </a:r>
          </a:p>
        </p:txBody>
      </p:sp>
      <p:sp>
        <p:nvSpPr>
          <p:cNvPr id="408" name="2.…"/>
          <p:cNvSpPr txBox="1"/>
          <p:nvPr/>
        </p:nvSpPr>
        <p:spPr>
          <a:xfrm>
            <a:off x="10558710" y="3287233"/>
            <a:ext cx="908160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00" dirty="0"/>
              <a:t>2.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00" dirty="0"/>
              <a:t>Define outputs as decorated functions </a:t>
            </a:r>
            <a:r>
              <a:rPr sz="1000" b="1" dirty="0"/>
              <a:t>def &lt;id&gt;():</a:t>
            </a:r>
          </a:p>
        </p:txBody>
      </p:sp>
      <p:sp>
        <p:nvSpPr>
          <p:cNvPr id="409" name="7.…"/>
          <p:cNvSpPr txBox="1"/>
          <p:nvPr/>
        </p:nvSpPr>
        <p:spPr>
          <a:xfrm>
            <a:off x="10536960" y="8617529"/>
            <a:ext cx="951660" cy="574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7.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Use </a:t>
            </a:r>
            <a:r>
              <a:rPr sz="1050" b="1" dirty="0"/>
              <a:t>nav_*()</a:t>
            </a:r>
            <a:r>
              <a:rPr sz="1050" dirty="0"/>
              <a:t> instead of *Tab()</a:t>
            </a:r>
          </a:p>
        </p:txBody>
      </p:sp>
      <p:sp>
        <p:nvSpPr>
          <p:cNvPr id="410" name="6.…"/>
          <p:cNvSpPr txBox="1"/>
          <p:nvPr/>
        </p:nvSpPr>
        <p:spPr>
          <a:xfrm>
            <a:off x="10577720" y="7447863"/>
            <a:ext cx="961370" cy="66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6.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Use  </a:t>
            </a:r>
            <a:r>
              <a:rPr sz="1000" b="1" dirty="0" err="1"/>
              <a:t>reactive.value</a:t>
            </a:r>
            <a:r>
              <a:rPr sz="1000" b="1" dirty="0"/>
              <a:t>()</a:t>
            </a:r>
            <a:r>
              <a:rPr sz="1050" dirty="0"/>
              <a:t> instead of </a:t>
            </a:r>
            <a:r>
              <a:rPr sz="1050" dirty="0" err="1"/>
              <a:t>reactiveVal</a:t>
            </a:r>
            <a:r>
              <a:rPr sz="1050" dirty="0"/>
              <a:t>()</a:t>
            </a:r>
          </a:p>
        </p:txBody>
      </p:sp>
      <p:sp>
        <p:nvSpPr>
          <p:cNvPr id="411" name="3.…"/>
          <p:cNvSpPr txBox="1"/>
          <p:nvPr/>
        </p:nvSpPr>
        <p:spPr>
          <a:xfrm>
            <a:off x="10520610" y="4468456"/>
            <a:ext cx="984360" cy="68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3.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To create a reactive expression, use </a:t>
            </a:r>
            <a:r>
              <a:rPr sz="1050" b="1" dirty="0"/>
              <a:t>@reactive.calc</a:t>
            </a:r>
          </a:p>
        </p:txBody>
      </p:sp>
      <p:sp>
        <p:nvSpPr>
          <p:cNvPr id="412" name="4.…"/>
          <p:cNvSpPr txBox="1"/>
          <p:nvPr/>
        </p:nvSpPr>
        <p:spPr>
          <a:xfrm>
            <a:off x="10520610" y="5464235"/>
            <a:ext cx="984360" cy="5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4.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To create an observer, use </a:t>
            </a:r>
            <a:r>
              <a:rPr sz="900" b="1" dirty="0"/>
              <a:t>@reactive.effect</a:t>
            </a:r>
            <a:r>
              <a:rPr sz="900" dirty="0"/>
              <a:t> </a:t>
            </a:r>
          </a:p>
        </p:txBody>
      </p:sp>
      <p:sp>
        <p:nvSpPr>
          <p:cNvPr id="413" name="5.…"/>
          <p:cNvSpPr txBox="1"/>
          <p:nvPr/>
        </p:nvSpPr>
        <p:spPr>
          <a:xfrm>
            <a:off x="10520610" y="6289616"/>
            <a:ext cx="1045370" cy="5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5.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Combine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these with </a:t>
            </a:r>
            <a:r>
              <a:rPr sz="900" b="1" dirty="0"/>
              <a:t>@reactive.event</a:t>
            </a:r>
          </a:p>
        </p:txBody>
      </p:sp>
      <p:sp>
        <p:nvSpPr>
          <p:cNvPr id="414" name="z &lt;- reactive({…"/>
          <p:cNvSpPr txBox="1"/>
          <p:nvPr/>
        </p:nvSpPr>
        <p:spPr>
          <a:xfrm>
            <a:off x="11543387" y="4403801"/>
            <a:ext cx="901763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z &lt;- reactive({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  input$x + 1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})</a:t>
            </a:r>
          </a:p>
        </p:txBody>
      </p:sp>
      <p:sp>
        <p:nvSpPr>
          <p:cNvPr id="415" name="@reactive.calc…"/>
          <p:cNvSpPr txBox="1"/>
          <p:nvPr/>
        </p:nvSpPr>
        <p:spPr>
          <a:xfrm>
            <a:off x="12464474" y="4397176"/>
            <a:ext cx="1163018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z():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return input.x()+1</a:t>
            </a:r>
          </a:p>
        </p:txBody>
      </p:sp>
      <p:sp>
        <p:nvSpPr>
          <p:cNvPr id="416" name="@reactive.calc…"/>
          <p:cNvSpPr txBox="1"/>
          <p:nvPr/>
        </p:nvSpPr>
        <p:spPr>
          <a:xfrm>
            <a:off x="12464474" y="6242068"/>
            <a:ext cx="1163018" cy="102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@reactive.event(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input.go_cue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b():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return input.x()+1</a:t>
            </a:r>
          </a:p>
        </p:txBody>
      </p:sp>
      <p:sp>
        <p:nvSpPr>
          <p:cNvPr id="417" name="b &lt;-…"/>
          <p:cNvSpPr txBox="1"/>
          <p:nvPr/>
        </p:nvSpPr>
        <p:spPr>
          <a:xfrm>
            <a:off x="11543387" y="6248418"/>
            <a:ext cx="964607" cy="8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b &lt;- 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</a:t>
            </a:r>
            <a:r>
              <a:rPr sz="900" dirty="0" err="1"/>
              <a:t>eventReactive</a:t>
            </a:r>
            <a:r>
              <a:rPr sz="900" dirty="0"/>
              <a:t>(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  </a:t>
            </a:r>
            <a:r>
              <a:rPr sz="900" dirty="0" err="1"/>
              <a:t>input$goCue</a:t>
            </a:r>
            <a:r>
              <a:rPr sz="900" dirty="0"/>
              <a:t>,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  {</a:t>
            </a:r>
            <a:r>
              <a:rPr sz="900" dirty="0" err="1"/>
              <a:t>input$x</a:t>
            </a:r>
            <a:r>
              <a:rPr sz="900" dirty="0"/>
              <a:t> + 1}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)</a:t>
            </a:r>
          </a:p>
        </p:txBody>
      </p:sp>
      <p:sp>
        <p:nvSpPr>
          <p:cNvPr id="418" name="a &lt;- observe({…"/>
          <p:cNvSpPr txBox="1"/>
          <p:nvPr/>
        </p:nvSpPr>
        <p:spPr>
          <a:xfrm>
            <a:off x="11543387" y="5379185"/>
            <a:ext cx="1004145" cy="5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a &lt;- observe({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  print(input$x)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})</a:t>
            </a:r>
          </a:p>
        </p:txBody>
      </p:sp>
      <p:sp>
        <p:nvSpPr>
          <p:cNvPr id="419" name="@reactive.effect…"/>
          <p:cNvSpPr txBox="1"/>
          <p:nvPr/>
        </p:nvSpPr>
        <p:spPr>
          <a:xfrm>
            <a:off x="12464474" y="5366490"/>
            <a:ext cx="1039119" cy="5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@reactive.effect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a():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print(input.x())</a:t>
            </a:r>
          </a:p>
        </p:txBody>
      </p:sp>
      <p:sp>
        <p:nvSpPr>
          <p:cNvPr id="420" name="insertTab()…"/>
          <p:cNvSpPr txBox="1"/>
          <p:nvPr/>
        </p:nvSpPr>
        <p:spPr>
          <a:xfrm>
            <a:off x="11543387" y="8559705"/>
            <a:ext cx="834977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insertTab()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appendTab()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21" name="nav_insert()…"/>
          <p:cNvSpPr txBox="1"/>
          <p:nvPr/>
        </p:nvSpPr>
        <p:spPr>
          <a:xfrm>
            <a:off x="12464474" y="8534529"/>
            <a:ext cx="905607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nav_insert()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nav_append()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22" name="CC BY SA Posit Software, PBC  •   info@posit.co  •   posit.co  •  Learn more at shiny.posit.co/py  • HTML cheatsheets at pos.it/cheatsheets  •  shiny  0.10.2  •  Updated:  2024-05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10"/>
              </a:rPr>
              <a:t>info@posit.co</a:t>
            </a:r>
            <a:r>
              <a:t>  •   </a:t>
            </a:r>
            <a:r>
              <a:rPr>
                <a:hlinkClick r:id="rId11"/>
              </a:rPr>
              <a:t>posit.co</a:t>
            </a:r>
            <a:r>
              <a:t>  •  Learn more at </a:t>
            </a:r>
            <a:r>
              <a:rPr b="1">
                <a:hlinkClick r:id="rId12"/>
              </a:rPr>
              <a:t>shiny.posit.co/py</a:t>
            </a:r>
            <a:r>
              <a:t>  • HTML cheatsheets at </a:t>
            </a:r>
            <a:r>
              <a:rPr b="1">
                <a:hlinkClick r:id="rId13"/>
              </a:rPr>
              <a:t>pos.it/cheatsheets</a:t>
            </a:r>
            <a:r>
              <a:t>  •  shiny  0.10.2  •  Updated:  2024-05</a:t>
            </a:r>
          </a:p>
        </p:txBody>
      </p:sp>
      <p:pic>
        <p:nvPicPr>
          <p:cNvPr id="423" name="shiny.png" descr="shin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reenshot 2023-08-02 at 4.47.17 PM.png" descr="Screenshot 2023-08-02 at 4.47.17 P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040" y="1101123"/>
            <a:ext cx="5978718" cy="26775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Texto"/>
          <p:cNvSpPr txBox="1"/>
          <p:nvPr/>
        </p:nvSpPr>
        <p:spPr>
          <a:xfrm>
            <a:off x="6773019" y="5254029"/>
            <a:ext cx="517054" cy="286942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 anchor="ctr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2341</Words>
  <Application>Microsoft Office PowerPoint</Application>
  <PresentationFormat>Custom</PresentationFormat>
  <Paragraphs>311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Avenir Roman</vt:lpstr>
      <vt:lpstr>Gill Sans</vt:lpstr>
      <vt:lpstr>Helvetica</vt:lpstr>
      <vt:lpstr>Helvetica Light</vt:lpstr>
      <vt:lpstr>Lucida Grande</vt:lpstr>
      <vt:lpstr>Source Code Pro</vt:lpstr>
      <vt:lpstr>White</vt:lpstr>
      <vt:lpstr>Shiny for Python: : CHEAT SHEET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for Python: : CHEAT SHEET </dc:title>
  <cp:lastModifiedBy>David Díaz Rodríguez</cp:lastModifiedBy>
  <cp:revision>3</cp:revision>
  <dcterms:modified xsi:type="dcterms:W3CDTF">2024-06-03T11:41:43Z</dcterms:modified>
</cp:coreProperties>
</file>